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56" r:id="rId2"/>
    <p:sldId id="265" r:id="rId3"/>
    <p:sldId id="259" r:id="rId4"/>
    <p:sldId id="803" r:id="rId5"/>
    <p:sldId id="804" r:id="rId6"/>
    <p:sldId id="805" r:id="rId7"/>
    <p:sldId id="808" r:id="rId8"/>
    <p:sldId id="269" r:id="rId9"/>
    <p:sldId id="809" r:id="rId10"/>
    <p:sldId id="270" r:id="rId11"/>
    <p:sldId id="806" r:id="rId12"/>
    <p:sldId id="810" r:id="rId13"/>
    <p:sldId id="807" r:id="rId14"/>
    <p:sldId id="257" r:id="rId15"/>
    <p:sldId id="274" r:id="rId16"/>
    <p:sldId id="276" r:id="rId17"/>
    <p:sldId id="281" r:id="rId18"/>
    <p:sldId id="277" r:id="rId19"/>
    <p:sldId id="279" r:id="rId20"/>
    <p:sldId id="280" r:id="rId21"/>
    <p:sldId id="268" r:id="rId22"/>
    <p:sldId id="802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66BFBC-2B4E-508C-7073-E7AB5438AC2D}" name="Lapa, Gauthier" initials="LG" userId="S::eh891058@ens.uqam.ca::55f5798c-105e-444b-83fa-b5ac63df311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EF582F"/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1" autoAdjust="0"/>
    <p:restoredTop sz="94660"/>
  </p:normalViewPr>
  <p:slideViewPr>
    <p:cSldViewPr snapToGrid="0">
      <p:cViewPr varScale="1">
        <p:scale>
          <a:sx n="77" d="100"/>
          <a:sy n="77" d="100"/>
        </p:scale>
        <p:origin x="200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AEC8F-0E15-499E-A29F-432BC221108D}" type="datetimeFigureOut">
              <a:rPr lang="fr-FR" smtClean="0"/>
              <a:t>27/04/2023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C6D85-EB76-4F7E-B00E-E05BC2B7966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0396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BF9F3F-3A10-4D3E-962E-8033141B3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642F3C7-C99B-4639-A45E-2190E4B73B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13B086-B27A-4B53-AA76-7BA7DEB96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9334-E84A-4C96-82E7-DB9CB103C4CB}" type="datetime1">
              <a:rPr lang="fr-CA" smtClean="0"/>
              <a:t>23-04-27</a:t>
            </a:fld>
            <a:endParaRPr lang="fr-CA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5DC731-822D-4339-A0F4-4CA6EC953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BBD6C1-4F1B-4314-982D-C12524E2C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B10D-D8BC-4F4B-9DF5-6D7DA2AEE3CF}" type="slidenum">
              <a:rPr lang="fr-CA" smtClean="0"/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08267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B45E29-2475-4B24-9E0F-6A224AD1A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D3BDA4C-D2B3-4F5E-B480-4656DA225E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3C6DA2-E895-4980-B0E0-11525E5D0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A5879-564D-4422-8301-956ED490B6B7}" type="datetime1">
              <a:rPr lang="fr-CA" smtClean="0"/>
              <a:t>23-04-27</a:t>
            </a:fld>
            <a:endParaRPr lang="fr-CA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7106CE-291E-476D-A649-432FAD7AE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A00B74-89D0-44E2-B2DA-18C44EED9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B10D-D8BC-4F4B-9DF5-6D7DA2AEE3CF}" type="slidenum">
              <a:rPr lang="fr-CA" smtClean="0"/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852467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AA116D2-C5FA-4CC4-B43B-5DDD8C3FB4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6173F20-6A6F-4DE4-9D90-3F149590F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A6D4DF-B650-4417-91E5-18F92E6DA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BA07E-0BFE-4A67-AC31-65CAA1DBB691}" type="datetime1">
              <a:rPr lang="fr-CA" smtClean="0"/>
              <a:t>23-04-27</a:t>
            </a:fld>
            <a:endParaRPr lang="fr-CA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B67B02-007D-425F-A7C7-465B676D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EEA4C9-E111-4057-87DD-418AB7DA2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B10D-D8BC-4F4B-9DF5-6D7DA2AEE3CF}" type="slidenum">
              <a:rPr lang="fr-CA" smtClean="0"/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882784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0D75AF-A447-4358-B44B-4F75B2D8A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F99602-1982-4BCF-BF46-0F99B61CC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5EE54C-57D2-4E5B-9505-8088C61EF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B1875-FC55-4391-BEF5-B8578A77DA9E}" type="datetime1">
              <a:rPr lang="fr-CA" smtClean="0"/>
              <a:t>23-04-27</a:t>
            </a:fld>
            <a:endParaRPr lang="fr-CA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607AAB-1CD1-42F2-A822-E12761B93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495647-DB5C-45B1-B637-8C40B7F1F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B10D-D8BC-4F4B-9DF5-6D7DA2AEE3CF}" type="slidenum">
              <a:rPr lang="fr-CA" smtClean="0"/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814525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AFF928-7ED8-4280-BE81-68EE93380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FDF5FC-B9D4-417D-AB19-4BD0CAEB0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DC8619-D588-4710-B9C4-05FE2EB93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1A258-851E-4F44-8BBD-FFEC1531C3F6}" type="datetime1">
              <a:rPr lang="fr-CA" smtClean="0"/>
              <a:t>23-04-27</a:t>
            </a:fld>
            <a:endParaRPr lang="fr-CA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97B6BB-52D2-4844-8B45-4BFFF3E47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2AC826-E458-4B5C-876F-AAD7FCB61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B10D-D8BC-4F4B-9DF5-6D7DA2AEE3CF}" type="slidenum">
              <a:rPr lang="fr-CA" smtClean="0"/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98330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A5A81E-3B8A-471A-8715-B7254C0C7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22A286-56C6-4572-B949-0C0C49D10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5905BE3-510E-495E-ABDF-AFC6A358E7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8972170-E485-43F0-B904-8E0C51D28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EF07-8C59-4CDD-90B5-50B24F75789E}" type="datetime1">
              <a:rPr lang="fr-CA" smtClean="0"/>
              <a:t>23-04-27</a:t>
            </a:fld>
            <a:endParaRPr lang="fr-CA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2F3DB18-8EC3-4102-8475-B430D2F8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DEEFDA9-9D55-4DBE-81F0-40053E35B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B10D-D8BC-4F4B-9DF5-6D7DA2AEE3CF}" type="slidenum">
              <a:rPr lang="fr-CA" smtClean="0"/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67764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B016EB-50E2-4DA5-94C9-BD5E2A5DD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0F280A-D5C8-456F-BE32-77A4EC698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4786465-2E2E-47D0-9BF3-2F52F5F71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DF60472-E36B-49B2-9F15-DABD8298BF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4BCE40A-4A69-47F2-8190-C4EC3BB89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C6DF0CF-6492-49EF-BFE0-54079240F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17A6E-2DAB-423A-A3B8-BA3AA6887F20}" type="datetime1">
              <a:rPr lang="fr-CA" smtClean="0"/>
              <a:t>23-04-27</a:t>
            </a:fld>
            <a:endParaRPr lang="fr-CA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EC52D0B-F10D-4FFB-9AAA-32064DE2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8A74473-3F66-49FA-AC68-0D7D0A97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B10D-D8BC-4F4B-9DF5-6D7DA2AEE3CF}" type="slidenum">
              <a:rPr lang="fr-CA" smtClean="0"/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888766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E0AA9E-1D2D-4F89-9686-4C690B554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482C9C4-3216-4267-A05B-D90F044F9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73404-3877-4D35-965F-1F3D9647FBA8}" type="datetime1">
              <a:rPr lang="fr-CA" smtClean="0"/>
              <a:t>23-04-27</a:t>
            </a:fld>
            <a:endParaRPr lang="fr-C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E1589C6-51E9-4FEA-8BB5-49B84DADD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7B038B1-9422-400B-8AF0-646918F21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B10D-D8BC-4F4B-9DF5-6D7DA2AEE3CF}" type="slidenum">
              <a:rPr lang="fr-CA" smtClean="0"/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06621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C28178D-CDCF-427D-870B-00F4CF15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8F0C8-36B3-4B04-B55F-93864D886E45}" type="datetime1">
              <a:rPr lang="fr-CA" smtClean="0"/>
              <a:t>23-04-27</a:t>
            </a:fld>
            <a:endParaRPr lang="fr-CA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4D43CBB-C92B-4081-99CD-BF8253296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909D57-EFA8-4519-A873-3EA502E73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B10D-D8BC-4F4B-9DF5-6D7DA2AEE3CF}" type="slidenum">
              <a:rPr lang="fr-CA" smtClean="0"/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27023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0C75AB-A4EA-425B-A899-F6AB33BAB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B71A9A-DD9C-485F-9F38-8B4165253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8312EA8-6324-40AE-8394-48B4834B5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52A7A1D-3EAC-4071-B96D-6C8603538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A981-F39F-4DB7-BDFC-2850CCA2728D}" type="datetime1">
              <a:rPr lang="fr-CA" smtClean="0"/>
              <a:t>23-04-27</a:t>
            </a:fld>
            <a:endParaRPr lang="fr-CA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4F79BE-BEA5-41E2-8AC0-CD3630D01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82A507-BBF4-45BA-8EBA-488B616DC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B10D-D8BC-4F4B-9DF5-6D7DA2AEE3CF}" type="slidenum">
              <a:rPr lang="fr-CA" smtClean="0"/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17346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922BA3-D9A2-408C-BBF4-5091AB640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8F6F191-6B6F-47A6-8CAC-468DD19737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762DFC9-E850-4DD2-ADA9-93A8C0458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46ED50-39E1-4D51-B04E-469601C0A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5C7FD-963B-457B-A34D-52234A597F8E}" type="datetime1">
              <a:rPr lang="fr-CA" smtClean="0"/>
              <a:t>23-04-27</a:t>
            </a:fld>
            <a:endParaRPr lang="fr-CA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8EC7394-8C9F-4BA7-8915-9E1A01715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00A092C-DC73-4FBC-9A40-8C26E4152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B10D-D8BC-4F4B-9DF5-6D7DA2AEE3CF}" type="slidenum">
              <a:rPr lang="fr-CA" smtClean="0"/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383390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1E7A829-4652-4CFC-9274-5C56BD946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9F06CDF-5C6E-4528-8F5E-2BEDD4C9C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E6D0BB-A2C9-4940-8954-E9207DAFDA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A06B2-67AF-4073-95C6-70FF53D26DCF}" type="datetime1">
              <a:rPr lang="fr-CA" smtClean="0"/>
              <a:t>23-04-27</a:t>
            </a:fld>
            <a:endParaRPr lang="fr-CA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0024E2-7412-4DC1-8323-80ACB04F75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86C810-5855-4A60-8654-93768E50C5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1B10D-D8BC-4F4B-9DF5-6D7DA2AEE3CF}" type="slidenum">
              <a:rPr lang="fr-CA" smtClean="0"/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3771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B545A40-B69F-4499-B102-C55743D026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fr-CA" sz="2600" b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Scientific opinion on the </a:t>
            </a:r>
            <a:r>
              <a:rPr lang="fr-CA" sz="2600" b="1" dirty="0" err="1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recommendations</a:t>
            </a:r>
            <a:r>
              <a:rPr lang="fr-CA" sz="2600" b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for </a:t>
            </a:r>
            <a:r>
              <a:rPr lang="fr-CA" sz="2600" b="1" dirty="0" err="1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tapping</a:t>
            </a:r>
            <a:r>
              <a:rPr lang="fr-CA" sz="2600" b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in </a:t>
            </a:r>
            <a:r>
              <a:rPr lang="fr-CA" sz="2600" b="1" dirty="0" err="1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Quebec</a:t>
            </a:r>
            <a:r>
              <a:rPr lang="fr-CA" sz="2600" b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to </a:t>
            </a:r>
            <a:r>
              <a:rPr lang="fr-CA" sz="2600" b="1" dirty="0" err="1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ensure</a:t>
            </a:r>
            <a:r>
              <a:rPr lang="fr-CA" sz="2600" b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the </a:t>
            </a:r>
            <a:r>
              <a:rPr lang="fr-CA" sz="2600" b="1" dirty="0" err="1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sustainability</a:t>
            </a:r>
            <a:r>
              <a:rPr lang="fr-CA" sz="2600" b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of </a:t>
            </a:r>
            <a:r>
              <a:rPr lang="fr-CA" sz="2600" b="1" dirty="0" err="1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maple</a:t>
            </a:r>
            <a:r>
              <a:rPr lang="fr-CA" sz="2600" b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production</a:t>
            </a:r>
            <a:br>
              <a:rPr lang="fr-CA" sz="2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fr-CA" sz="26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F017C24-4785-4488-A123-4F57F3DFA0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548736" cy="1208141"/>
          </a:xfrm>
        </p:spPr>
        <p:txBody>
          <a:bodyPr>
            <a:normAutofit/>
          </a:bodyPr>
          <a:lstStyle/>
          <a:p>
            <a:pPr algn="l">
              <a:spcAft>
                <a:spcPts val="800"/>
              </a:spcAft>
            </a:pPr>
            <a:r>
              <a:rPr lang="fr-CA" sz="2000" b="1" i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Christian Messier</a:t>
            </a:r>
            <a:r>
              <a:rPr lang="fr-CA" sz="20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Ph. D., </a:t>
            </a:r>
            <a:r>
              <a:rPr lang="fr-CA" sz="2000" b="1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Ing</a:t>
            </a:r>
            <a:r>
              <a:rPr lang="fr-CA" sz="20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 F., </a:t>
            </a:r>
            <a:r>
              <a:rPr lang="fr-CA" sz="2000" b="1" i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Gauthier Lapa</a:t>
            </a:r>
            <a:r>
              <a:rPr lang="fr-CA" sz="20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Ph. D.  et               </a:t>
            </a:r>
            <a:r>
              <a:rPr lang="fr-CA" sz="2000" b="1" i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Élise Bouchard</a:t>
            </a:r>
            <a:r>
              <a:rPr lang="fr-CA" sz="20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M. Sc., </a:t>
            </a:r>
            <a:r>
              <a:rPr lang="fr-CA" sz="2000" b="1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Ing</a:t>
            </a:r>
            <a:r>
              <a:rPr lang="fr-CA" sz="20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 F. </a:t>
            </a:r>
            <a:endParaRPr lang="fr-CA" sz="20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/>
            <a:endParaRPr lang="fr-CA" sz="20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7635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574947B9-218A-48DE-B247-66EFF04B733B}"/>
              </a:ext>
            </a:extLst>
          </p:cNvPr>
          <p:cNvSpPr txBox="1">
            <a:spLocks/>
          </p:cNvSpPr>
          <p:nvPr/>
        </p:nvSpPr>
        <p:spPr>
          <a:xfrm>
            <a:off x="838199" y="132212"/>
            <a:ext cx="9824049" cy="678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Model </a:t>
            </a:r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developed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by M. Pelletier</a:t>
            </a:r>
            <a:endParaRPr lang="fr-CA" sz="3600" b="1" dirty="0">
              <a:solidFill>
                <a:srgbClr val="0070C0"/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9FDA074-9FE0-9DAE-4C56-A03CF6EA9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698" y="2120062"/>
            <a:ext cx="9727034" cy="383361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r-FR" sz="2200" b="1" dirty="0" err="1"/>
              <a:t>Healthy</a:t>
            </a:r>
            <a:r>
              <a:rPr lang="fr-FR" sz="2200" b="1" dirty="0"/>
              <a:t> </a:t>
            </a:r>
            <a:r>
              <a:rPr lang="fr-FR" sz="2200" b="1" dirty="0" err="1"/>
              <a:t>tree</a:t>
            </a:r>
            <a:endParaRPr lang="fr-FR" sz="2200" b="1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r-FR" sz="2200" b="1" dirty="0" err="1"/>
              <a:t>Trunk</a:t>
            </a:r>
            <a:r>
              <a:rPr lang="fr-FR" sz="2200" b="1" dirty="0"/>
              <a:t> = a </a:t>
            </a:r>
            <a:r>
              <a:rPr lang="fr-FR" sz="2200" b="1" dirty="0" err="1"/>
              <a:t>perfect</a:t>
            </a:r>
            <a:r>
              <a:rPr lang="fr-FR" sz="2200" b="1" dirty="0"/>
              <a:t> </a:t>
            </a:r>
            <a:r>
              <a:rPr lang="fr-FR" sz="2200" b="1" dirty="0" err="1"/>
              <a:t>cylinder</a:t>
            </a:r>
            <a:endParaRPr lang="fr-FR" sz="2200" b="1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r-FR" sz="2200" b="1" dirty="0"/>
              <a:t>100 cm drop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r-FR" sz="2200" b="1" dirty="0" err="1"/>
              <a:t>Tapping</a:t>
            </a:r>
            <a:r>
              <a:rPr lang="fr-FR" sz="2200" b="1" dirty="0"/>
              <a:t> </a:t>
            </a:r>
            <a:r>
              <a:rPr lang="fr-FR" sz="2200" b="1" dirty="0" err="1"/>
              <a:t>above</a:t>
            </a:r>
            <a:r>
              <a:rPr lang="fr-FR" sz="2200" b="1" dirty="0"/>
              <a:t> and </a:t>
            </a:r>
            <a:r>
              <a:rPr lang="fr-FR" sz="2200" b="1" dirty="0" err="1"/>
              <a:t>below</a:t>
            </a:r>
            <a:r>
              <a:rPr lang="fr-FR" sz="2200" b="1" dirty="0"/>
              <a:t> the </a:t>
            </a:r>
            <a:r>
              <a:rPr lang="fr-FR" sz="2200" b="1" dirty="0" err="1"/>
              <a:t>lateral</a:t>
            </a:r>
            <a:endParaRPr lang="fr-FR" sz="2200" b="1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r-FR" sz="2200" b="1" dirty="0" err="1"/>
              <a:t>Spouts</a:t>
            </a:r>
            <a:r>
              <a:rPr lang="fr-FR" sz="2200" b="1" dirty="0"/>
              <a:t> </a:t>
            </a:r>
            <a:r>
              <a:rPr lang="fr-FR" sz="2200" b="1" dirty="0" err="1"/>
              <a:t>distributed</a:t>
            </a:r>
            <a:r>
              <a:rPr lang="fr-FR" sz="2200" b="1" dirty="0"/>
              <a:t> </a:t>
            </a:r>
            <a:r>
              <a:rPr lang="fr-FR" sz="2200" b="1" dirty="0" err="1"/>
              <a:t>randomly</a:t>
            </a:r>
            <a:r>
              <a:rPr lang="fr-FR" sz="2200" b="1" dirty="0"/>
              <a:t> over the </a:t>
            </a:r>
            <a:r>
              <a:rPr lang="fr-FR" sz="2200" b="1" dirty="0" err="1"/>
              <a:t>entire</a:t>
            </a:r>
            <a:r>
              <a:rPr lang="fr-FR" sz="2200" b="1" dirty="0"/>
              <a:t> area accessible by the </a:t>
            </a:r>
            <a:r>
              <a:rPr lang="fr-FR" sz="2200" b="1" dirty="0" err="1"/>
              <a:t>fall</a:t>
            </a:r>
            <a:endParaRPr lang="fr-FR" sz="2200" b="1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r-FR" sz="2200" b="1" dirty="0"/>
              <a:t>Horizontal </a:t>
            </a:r>
            <a:r>
              <a:rPr lang="fr-FR" sz="2200" b="1" dirty="0" err="1"/>
              <a:t>margin</a:t>
            </a:r>
            <a:r>
              <a:rPr lang="fr-FR" sz="2200" b="1" dirty="0"/>
              <a:t> </a:t>
            </a:r>
            <a:r>
              <a:rPr lang="fr-FR" sz="2200" b="1" dirty="0" err="1"/>
              <a:t>between</a:t>
            </a:r>
            <a:r>
              <a:rPr lang="fr-FR" sz="2200" b="1" dirty="0"/>
              <a:t> </a:t>
            </a:r>
            <a:r>
              <a:rPr lang="fr-FR" sz="2200" b="1" dirty="0" err="1"/>
              <a:t>cuts</a:t>
            </a:r>
            <a:r>
              <a:rPr lang="fr-FR" sz="2200" b="1" dirty="0"/>
              <a:t> of 10 cm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r-FR" sz="2200" b="1" dirty="0"/>
              <a:t>Vertical </a:t>
            </a:r>
            <a:r>
              <a:rPr lang="fr-FR" sz="2200" b="1" dirty="0" err="1"/>
              <a:t>margin</a:t>
            </a:r>
            <a:r>
              <a:rPr lang="fr-FR" sz="2200" b="1" dirty="0"/>
              <a:t> </a:t>
            </a:r>
            <a:r>
              <a:rPr lang="fr-FR" sz="2200" b="1" dirty="0" err="1"/>
              <a:t>between</a:t>
            </a:r>
            <a:r>
              <a:rPr lang="fr-FR" sz="2200" b="1" dirty="0"/>
              <a:t> 60 cm </a:t>
            </a:r>
            <a:r>
              <a:rPr lang="fr-FR" sz="2200" b="1" dirty="0" err="1"/>
              <a:t>taps</a:t>
            </a:r>
            <a:endParaRPr lang="fr-CA" sz="2200" b="1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5183158-60FD-D51D-B193-0F0486AA7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B10D-D8BC-4F4B-9DF5-6D7DA2AEE3CF}" type="slidenum">
              <a:rPr lang="fr-CA" smtClean="0"/>
              <a:t>10</a:t>
            </a:fld>
            <a:endParaRPr lang="fr-CA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4BC6DEA-28EC-C12F-6061-950012220FC9}"/>
              </a:ext>
            </a:extLst>
          </p:cNvPr>
          <p:cNvSpPr txBox="1"/>
          <p:nvPr/>
        </p:nvSpPr>
        <p:spPr>
          <a:xfrm>
            <a:off x="603675" y="1258352"/>
            <a:ext cx="3333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/>
              <a:t>Constants Conditions</a:t>
            </a:r>
          </a:p>
        </p:txBody>
      </p:sp>
    </p:spTree>
    <p:extLst>
      <p:ext uri="{BB962C8B-B14F-4D97-AF65-F5344CB8AC3E}">
        <p14:creationId xmlns:p14="http://schemas.microsoft.com/office/powerpoint/2010/main" val="197910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3052249-4DBD-72A4-FA53-329E9CC93F66}"/>
              </a:ext>
            </a:extLst>
          </p:cNvPr>
          <p:cNvSpPr txBox="1"/>
          <p:nvPr/>
        </p:nvSpPr>
        <p:spPr>
          <a:xfrm>
            <a:off x="438150" y="287209"/>
            <a:ext cx="107863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3600" b="1" dirty="0">
                <a:solidFill>
                  <a:srgbClr val="0070C0"/>
                </a:solidFill>
                <a:cs typeface="Arial" panose="020B0604020202020204" pitchFamily="34" charset="0"/>
              </a:rPr>
              <a:t>Radial </a:t>
            </a:r>
            <a:r>
              <a:rPr lang="fr-CA" sz="3600" b="1" dirty="0" err="1">
                <a:solidFill>
                  <a:srgbClr val="0070C0"/>
                </a:solidFill>
                <a:cs typeface="Arial" panose="020B0604020202020204" pitchFamily="34" charset="0"/>
              </a:rPr>
              <a:t>growth</a:t>
            </a:r>
            <a:r>
              <a:rPr lang="fr-CA" sz="3600" b="1" dirty="0">
                <a:solidFill>
                  <a:srgbClr val="0070C0"/>
                </a:solidFill>
                <a:cs typeface="Arial" panose="020B0604020202020204" pitchFamily="34" charset="0"/>
              </a:rPr>
              <a:t> of </a:t>
            </a:r>
            <a:r>
              <a:rPr lang="fr-CA" sz="3600" b="1" dirty="0" err="1">
                <a:solidFill>
                  <a:srgbClr val="0070C0"/>
                </a:solidFill>
                <a:cs typeface="Arial" panose="020B0604020202020204" pitchFamily="34" charset="0"/>
              </a:rPr>
              <a:t>sugar</a:t>
            </a:r>
            <a:r>
              <a:rPr lang="fr-CA" sz="36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fr-CA" sz="3600" b="1" dirty="0" err="1">
                <a:solidFill>
                  <a:srgbClr val="0070C0"/>
                </a:solidFill>
                <a:cs typeface="Arial" panose="020B0604020202020204" pitchFamily="34" charset="0"/>
              </a:rPr>
              <a:t>maples</a:t>
            </a:r>
            <a:r>
              <a:rPr lang="fr-CA" sz="3600" b="1" dirty="0">
                <a:solidFill>
                  <a:srgbClr val="0070C0"/>
                </a:solidFill>
                <a:cs typeface="Arial" panose="020B0604020202020204" pitchFamily="34" charset="0"/>
              </a:rPr>
              <a:t> in </a:t>
            </a:r>
            <a:r>
              <a:rPr lang="fr-CA" sz="3600" b="1" dirty="0" err="1">
                <a:solidFill>
                  <a:srgbClr val="0070C0"/>
                </a:solidFill>
                <a:cs typeface="Arial" panose="020B0604020202020204" pitchFamily="34" charset="0"/>
              </a:rPr>
              <a:t>Quebec</a:t>
            </a:r>
            <a:endParaRPr lang="fr-CA" sz="36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6" name="Tableau 6">
            <a:extLst>
              <a:ext uri="{FF2B5EF4-FFF2-40B4-BE49-F238E27FC236}">
                <a16:creationId xmlns:a16="http://schemas.microsoft.com/office/drawing/2014/main" id="{BA46D582-50FA-E3A5-1D54-2D9937F4B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433378"/>
              </p:ext>
            </p:extLst>
          </p:nvPr>
        </p:nvGraphicFramePr>
        <p:xfrm>
          <a:off x="1610263" y="1254882"/>
          <a:ext cx="8442093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8129">
                  <a:extLst>
                    <a:ext uri="{9D8B030D-6E8A-4147-A177-3AD203B41FA5}">
                      <a16:colId xmlns:a16="http://schemas.microsoft.com/office/drawing/2014/main" val="2785480309"/>
                    </a:ext>
                  </a:extLst>
                </a:gridCol>
                <a:gridCol w="3843445">
                  <a:extLst>
                    <a:ext uri="{9D8B030D-6E8A-4147-A177-3AD203B41FA5}">
                      <a16:colId xmlns:a16="http://schemas.microsoft.com/office/drawing/2014/main" val="2075711478"/>
                    </a:ext>
                  </a:extLst>
                </a:gridCol>
                <a:gridCol w="1990519">
                  <a:extLst>
                    <a:ext uri="{9D8B030D-6E8A-4147-A177-3AD203B41FA5}">
                      <a16:colId xmlns:a16="http://schemas.microsoft.com/office/drawing/2014/main" val="5158573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Sous-région écologique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Région correspondante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Croissance radiale moyenne (mm/an)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153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1a-T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Plaine du bas Outaouais et de l´archipel de Montréal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/>
                        <a:t>1,46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4856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2b-T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Plaines du Saint-Laurent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/>
                        <a:t>0,97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9043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2c-T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Coteaux de l´Estrie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/>
                        <a:t>1,39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868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3c-T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Hautes collines de Val-David-Lac Mékinac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/>
                        <a:t>0,79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1404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3d-M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Coteaux de la rivière Chaudière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/>
                        <a:t>1,32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155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3d-S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Collines du Mont Mégantic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/>
                        <a:t>1,27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9628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3d-T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Coteaux du Lac-</a:t>
                      </a:r>
                      <a:r>
                        <a:rPr lang="fr-FR" dirty="0" err="1"/>
                        <a:t>Etchemin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/>
                        <a:t>1,42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727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4f-M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Collines du Témiscouata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/>
                        <a:t>1,56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487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4f-S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Collines du Lac </a:t>
                      </a:r>
                      <a:r>
                        <a:rPr lang="fr-FR" dirty="0" err="1"/>
                        <a:t>Humqui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/>
                        <a:t>1,86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954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4f-T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Collines et coteaux du Lac </a:t>
                      </a:r>
                      <a:r>
                        <a:rPr lang="fr-FR" dirty="0" err="1"/>
                        <a:t>Pohénégamook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dirty="0"/>
                        <a:t>1,39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5395527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05C49697-9ED6-361F-4B63-7E5568B16361}"/>
              </a:ext>
            </a:extLst>
          </p:cNvPr>
          <p:cNvSpPr txBox="1"/>
          <p:nvPr/>
        </p:nvSpPr>
        <p:spPr>
          <a:xfrm>
            <a:off x="1610263" y="6386125"/>
            <a:ext cx="2797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Source : Grenier et al., 2008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85B06F-7650-1B14-1DAD-93F8194121A1}"/>
              </a:ext>
            </a:extLst>
          </p:cNvPr>
          <p:cNvSpPr/>
          <p:nvPr/>
        </p:nvSpPr>
        <p:spPr>
          <a:xfrm rot="5400000">
            <a:off x="6447165" y="2805892"/>
            <a:ext cx="5186289" cy="202409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C3F5DC2-6317-721C-5BD7-4B153F32CDC2}"/>
              </a:ext>
            </a:extLst>
          </p:cNvPr>
          <p:cNvSpPr txBox="1"/>
          <p:nvPr/>
        </p:nvSpPr>
        <p:spPr>
          <a:xfrm>
            <a:off x="3075002" y="2336537"/>
            <a:ext cx="4667250" cy="2369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3600" b="1" dirty="0" err="1">
                <a:solidFill>
                  <a:srgbClr val="0070C0"/>
                </a:solidFill>
                <a:cs typeface="Arial" panose="020B0604020202020204" pitchFamily="34" charset="0"/>
              </a:rPr>
              <a:t>Average</a:t>
            </a:r>
            <a:r>
              <a:rPr lang="fr-CA" sz="3600" b="1" dirty="0">
                <a:solidFill>
                  <a:srgbClr val="0070C0"/>
                </a:solidFill>
                <a:cs typeface="Arial" panose="020B0604020202020204" pitchFamily="34" charset="0"/>
              </a:rPr>
              <a:t> radial </a:t>
            </a:r>
            <a:r>
              <a:rPr lang="fr-CA" sz="3600" b="1" dirty="0" err="1">
                <a:solidFill>
                  <a:srgbClr val="0070C0"/>
                </a:solidFill>
                <a:cs typeface="Arial" panose="020B0604020202020204" pitchFamily="34" charset="0"/>
              </a:rPr>
              <a:t>growth</a:t>
            </a:r>
            <a:r>
              <a:rPr lang="fr-CA" sz="3600" b="1" dirty="0">
                <a:solidFill>
                  <a:srgbClr val="0070C0"/>
                </a:solidFill>
                <a:cs typeface="Arial" panose="020B0604020202020204" pitchFamily="34" charset="0"/>
              </a:rPr>
              <a:t> of </a:t>
            </a:r>
            <a:r>
              <a:rPr lang="fr-CA" sz="3600" b="1" dirty="0" err="1">
                <a:solidFill>
                  <a:srgbClr val="0070C0"/>
                </a:solidFill>
                <a:cs typeface="Arial" panose="020B0604020202020204" pitchFamily="34" charset="0"/>
              </a:rPr>
              <a:t>sugar</a:t>
            </a:r>
            <a:r>
              <a:rPr lang="fr-CA" sz="36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fr-CA" sz="3600" b="1" dirty="0" err="1">
                <a:solidFill>
                  <a:srgbClr val="0070C0"/>
                </a:solidFill>
                <a:cs typeface="Arial" panose="020B0604020202020204" pitchFamily="34" charset="0"/>
              </a:rPr>
              <a:t>maples</a:t>
            </a:r>
            <a:r>
              <a:rPr lang="fr-CA" sz="3600" b="1" dirty="0">
                <a:solidFill>
                  <a:srgbClr val="0070C0"/>
                </a:solidFill>
                <a:cs typeface="Arial" panose="020B0604020202020204" pitchFamily="34" charset="0"/>
              </a:rPr>
              <a:t> in </a:t>
            </a:r>
            <a:r>
              <a:rPr lang="fr-CA" sz="3600" b="1" dirty="0" err="1">
                <a:solidFill>
                  <a:srgbClr val="0070C0"/>
                </a:solidFill>
                <a:cs typeface="Arial" panose="020B0604020202020204" pitchFamily="34" charset="0"/>
              </a:rPr>
              <a:t>Quebec</a:t>
            </a:r>
            <a:r>
              <a:rPr lang="fr-CA" sz="3600" b="1" dirty="0">
                <a:solidFill>
                  <a:srgbClr val="0070C0"/>
                </a:solidFill>
                <a:cs typeface="Arial" panose="020B0604020202020204" pitchFamily="34" charset="0"/>
              </a:rPr>
              <a:t> :</a:t>
            </a:r>
          </a:p>
          <a:p>
            <a:r>
              <a:rPr lang="fr-CA" sz="3600" b="1" dirty="0">
                <a:solidFill>
                  <a:srgbClr val="0070C0"/>
                </a:solidFill>
                <a:cs typeface="Arial" panose="020B0604020202020204" pitchFamily="34" charset="0"/>
              </a:rPr>
              <a:t>1.34 mm/</a:t>
            </a:r>
            <a:r>
              <a:rPr lang="fr-CA" sz="3600" b="1" dirty="0" err="1">
                <a:solidFill>
                  <a:srgbClr val="0070C0"/>
                </a:solidFill>
                <a:cs typeface="Arial" panose="020B0604020202020204" pitchFamily="34" charset="0"/>
              </a:rPr>
              <a:t>year</a:t>
            </a:r>
            <a:endParaRPr lang="fr-CA" sz="4000" b="1" u="sng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5E9EB65-2E46-4470-1084-CBEFC8FD9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B10D-D8BC-4F4B-9DF5-6D7DA2AEE3CF}" type="slidenum">
              <a:rPr lang="fr-CA" smtClean="0"/>
              <a:t>11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3140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A807FA3-D3F0-7599-8ED2-6A16570F4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6112"/>
          </a:xfrm>
        </p:spPr>
        <p:txBody>
          <a:bodyPr>
            <a:normAutofit/>
          </a:bodyPr>
          <a:lstStyle/>
          <a:p>
            <a:r>
              <a:rPr lang="fr-CA" sz="3600" b="1" dirty="0" err="1">
                <a:solidFill>
                  <a:srgbClr val="0070C0"/>
                </a:solidFill>
                <a:latin typeface="+mn-lt"/>
              </a:rPr>
              <a:t>Results</a:t>
            </a:r>
            <a:r>
              <a:rPr lang="fr-CA" sz="3600" b="1" dirty="0">
                <a:solidFill>
                  <a:srgbClr val="0070C0"/>
                </a:solidFill>
                <a:latin typeface="+mn-lt"/>
              </a:rPr>
              <a:t> of simulations M. Pelletier</a:t>
            </a: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BAAB75B8-AA2C-2219-E5AF-A216FCC62B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142297"/>
              </p:ext>
            </p:extLst>
          </p:nvPr>
        </p:nvGraphicFramePr>
        <p:xfrm>
          <a:off x="547149" y="2501900"/>
          <a:ext cx="10668932" cy="394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233">
                  <a:extLst>
                    <a:ext uri="{9D8B030D-6E8A-4147-A177-3AD203B41FA5}">
                      <a16:colId xmlns:a16="http://schemas.microsoft.com/office/drawing/2014/main" val="3553767986"/>
                    </a:ext>
                  </a:extLst>
                </a:gridCol>
                <a:gridCol w="2667233">
                  <a:extLst>
                    <a:ext uri="{9D8B030D-6E8A-4147-A177-3AD203B41FA5}">
                      <a16:colId xmlns:a16="http://schemas.microsoft.com/office/drawing/2014/main" val="3420330532"/>
                    </a:ext>
                  </a:extLst>
                </a:gridCol>
                <a:gridCol w="2667233">
                  <a:extLst>
                    <a:ext uri="{9D8B030D-6E8A-4147-A177-3AD203B41FA5}">
                      <a16:colId xmlns:a16="http://schemas.microsoft.com/office/drawing/2014/main" val="4248300592"/>
                    </a:ext>
                  </a:extLst>
                </a:gridCol>
                <a:gridCol w="2667233">
                  <a:extLst>
                    <a:ext uri="{9D8B030D-6E8A-4147-A177-3AD203B41FA5}">
                      <a16:colId xmlns:a16="http://schemas.microsoft.com/office/drawing/2014/main" val="103050107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fr-FR" dirty="0"/>
                        <a:t>Standard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r-FR" dirty="0"/>
                        <a:t>Radial </a:t>
                      </a:r>
                      <a:r>
                        <a:rPr lang="fr-FR" dirty="0" err="1"/>
                        <a:t>growth</a:t>
                      </a:r>
                      <a:endParaRPr lang="fr-FR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61862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 mm/an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 mm/an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0,5 mm/an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84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MFFP actuel, chalumeaux 5/16</a:t>
                      </a:r>
                      <a:r>
                        <a:rPr lang="fr-CA" sz="1800" dirty="0">
                          <a:effectLst/>
                        </a:rPr>
                        <a:t>"</a:t>
                      </a:r>
                      <a:r>
                        <a:rPr lang="fr-FR" dirty="0"/>
                        <a:t>, entailles de 50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>
                          <a:solidFill>
                            <a:srgbClr val="00B050"/>
                          </a:solidFill>
                        </a:rPr>
                        <a:t>Sustainable</a:t>
                      </a:r>
                      <a:endParaRPr lang="fr-FR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Not </a:t>
                      </a:r>
                      <a:r>
                        <a:rPr lang="fr-FR" b="1" dirty="0" err="1">
                          <a:solidFill>
                            <a:srgbClr val="FF0000"/>
                          </a:solidFill>
                        </a:rPr>
                        <a:t>sustainable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Not </a:t>
                      </a:r>
                      <a:r>
                        <a:rPr lang="fr-FR" b="1" dirty="0" err="1">
                          <a:solidFill>
                            <a:srgbClr val="FF0000"/>
                          </a:solidFill>
                        </a:rPr>
                        <a:t>sustainable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9155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MFFP 2023, chalumeaux 5/16</a:t>
                      </a:r>
                      <a:r>
                        <a:rPr lang="fr-CA" sz="1800" dirty="0">
                          <a:effectLst/>
                        </a:rPr>
                        <a:t>"</a:t>
                      </a:r>
                      <a:r>
                        <a:rPr lang="fr-FR" dirty="0"/>
                        <a:t>, entailles de 50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>
                          <a:solidFill>
                            <a:srgbClr val="00B050"/>
                          </a:solidFill>
                        </a:rPr>
                        <a:t>Sustainable</a:t>
                      </a:r>
                      <a:endParaRPr lang="fr-FR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>
                          <a:solidFill>
                            <a:srgbClr val="EF582F"/>
                          </a:solidFill>
                        </a:rPr>
                        <a:t>Near </a:t>
                      </a:r>
                      <a:r>
                        <a:rPr lang="fr-FR" b="1" dirty="0" err="1">
                          <a:solidFill>
                            <a:srgbClr val="EF582F"/>
                          </a:solidFill>
                        </a:rPr>
                        <a:t>sustainability</a:t>
                      </a:r>
                      <a:endParaRPr lang="fr-FR" b="1" dirty="0">
                        <a:solidFill>
                          <a:srgbClr val="EF582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Not </a:t>
                      </a:r>
                      <a:r>
                        <a:rPr lang="fr-FR" b="1" dirty="0" err="1">
                          <a:solidFill>
                            <a:srgbClr val="FF0000"/>
                          </a:solidFill>
                        </a:rPr>
                        <a:t>sustainable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4488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MFFP 2023, chalumeaux </a:t>
                      </a:r>
                      <a:r>
                        <a:rPr lang="fr-FR" b="1" dirty="0"/>
                        <a:t>1/4</a:t>
                      </a:r>
                      <a:r>
                        <a:rPr lang="fr-CA" sz="1800" b="1" dirty="0">
                          <a:effectLst/>
                        </a:rPr>
                        <a:t>"</a:t>
                      </a:r>
                      <a:r>
                        <a:rPr lang="fr-FR" dirty="0"/>
                        <a:t>, entailles de 50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>
                          <a:solidFill>
                            <a:srgbClr val="00B050"/>
                          </a:solidFill>
                        </a:rPr>
                        <a:t>Sustainable</a:t>
                      </a:r>
                      <a:endParaRPr lang="fr-FR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>
                          <a:solidFill>
                            <a:srgbClr val="00B050"/>
                          </a:solidFill>
                        </a:rPr>
                        <a:t>Sustainable</a:t>
                      </a:r>
                      <a:endParaRPr lang="fr-FR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Not </a:t>
                      </a:r>
                      <a:r>
                        <a:rPr lang="fr-FR" b="1" dirty="0" err="1">
                          <a:solidFill>
                            <a:srgbClr val="FF0000"/>
                          </a:solidFill>
                        </a:rPr>
                        <a:t>sustainable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9369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PPAQ, chalumeaux 5/16</a:t>
                      </a:r>
                      <a:r>
                        <a:rPr lang="fr-CA" sz="1800" dirty="0">
                          <a:effectLst/>
                        </a:rPr>
                        <a:t>"</a:t>
                      </a:r>
                      <a:r>
                        <a:rPr lang="fr-FR" dirty="0"/>
                        <a:t>, entailles de 50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>
                          <a:solidFill>
                            <a:srgbClr val="00B050"/>
                          </a:solidFill>
                        </a:rPr>
                        <a:t>Sustainable</a:t>
                      </a:r>
                      <a:endParaRPr lang="fr-FR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Not </a:t>
                      </a:r>
                      <a:r>
                        <a:rPr lang="fr-FR" b="1" dirty="0" err="1">
                          <a:solidFill>
                            <a:srgbClr val="FF0000"/>
                          </a:solidFill>
                        </a:rPr>
                        <a:t>sustainable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</a:t>
                      </a:r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Not </a:t>
                      </a:r>
                      <a:r>
                        <a:rPr lang="fr-FR" b="1" dirty="0" err="1">
                          <a:solidFill>
                            <a:srgbClr val="FF0000"/>
                          </a:solidFill>
                        </a:rPr>
                        <a:t>sustainable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5417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PPAQ, chalumeaux </a:t>
                      </a:r>
                      <a:r>
                        <a:rPr lang="fr-FR" b="1" dirty="0"/>
                        <a:t>1/4</a:t>
                      </a:r>
                      <a:r>
                        <a:rPr lang="fr-CA" sz="1800" b="1" dirty="0">
                          <a:effectLst/>
                        </a:rPr>
                        <a:t>"</a:t>
                      </a:r>
                      <a:r>
                        <a:rPr lang="fr-FR" dirty="0"/>
                        <a:t>, entailles de </a:t>
                      </a:r>
                      <a:r>
                        <a:rPr lang="fr-FR" b="1" dirty="0"/>
                        <a:t>25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>
                          <a:solidFill>
                            <a:srgbClr val="00B050"/>
                          </a:solidFill>
                        </a:rPr>
                        <a:t>Sustainable</a:t>
                      </a:r>
                      <a:endParaRPr lang="fr-FR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>
                          <a:solidFill>
                            <a:srgbClr val="00B050"/>
                          </a:solidFill>
                        </a:rPr>
                        <a:t>Sustainable</a:t>
                      </a:r>
                      <a:endParaRPr lang="fr-FR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>
                          <a:solidFill>
                            <a:schemeClr val="accent2"/>
                          </a:solidFill>
                        </a:rPr>
                        <a:t>Limited </a:t>
                      </a:r>
                      <a:r>
                        <a:rPr lang="fr-FR" b="1" dirty="0" err="1">
                          <a:solidFill>
                            <a:schemeClr val="accent2"/>
                          </a:solidFill>
                        </a:rPr>
                        <a:t>sustainability</a:t>
                      </a:r>
                      <a:endParaRPr lang="fr-FR" b="1" dirty="0">
                        <a:solidFill>
                          <a:schemeClr val="accent2"/>
                        </a:solidFill>
                      </a:endParaRPr>
                    </a:p>
                    <a:p>
                      <a:pPr algn="ctr"/>
                      <a:endParaRPr lang="fr-FR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5574510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41D17565-B2B9-B1CD-4E12-CB5D6F9A8ABC}"/>
              </a:ext>
            </a:extLst>
          </p:cNvPr>
          <p:cNvSpPr txBox="1"/>
          <p:nvPr/>
        </p:nvSpPr>
        <p:spPr>
          <a:xfrm>
            <a:off x="7375932" y="107508"/>
            <a:ext cx="4667250" cy="2308324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CA" sz="3600" b="1" dirty="0" err="1">
                <a:solidFill>
                  <a:srgbClr val="0070C0"/>
                </a:solidFill>
                <a:cs typeface="Arial" panose="020B0604020202020204" pitchFamily="34" charset="0"/>
              </a:rPr>
              <a:t>Average</a:t>
            </a:r>
            <a:r>
              <a:rPr lang="fr-CA" sz="3600" b="1" dirty="0">
                <a:solidFill>
                  <a:srgbClr val="0070C0"/>
                </a:solidFill>
                <a:cs typeface="Arial" panose="020B0604020202020204" pitchFamily="34" charset="0"/>
              </a:rPr>
              <a:t> radial </a:t>
            </a:r>
            <a:r>
              <a:rPr lang="fr-CA" sz="3600" b="1" dirty="0" err="1">
                <a:solidFill>
                  <a:srgbClr val="0070C0"/>
                </a:solidFill>
                <a:cs typeface="Arial" panose="020B0604020202020204" pitchFamily="34" charset="0"/>
              </a:rPr>
              <a:t>growth</a:t>
            </a:r>
            <a:r>
              <a:rPr lang="fr-CA" sz="3600" b="1" dirty="0">
                <a:solidFill>
                  <a:srgbClr val="0070C0"/>
                </a:solidFill>
                <a:cs typeface="Arial" panose="020B0604020202020204" pitchFamily="34" charset="0"/>
              </a:rPr>
              <a:t> of </a:t>
            </a:r>
            <a:r>
              <a:rPr lang="fr-CA" sz="3600" b="1" dirty="0" err="1">
                <a:solidFill>
                  <a:srgbClr val="0070C0"/>
                </a:solidFill>
                <a:cs typeface="Arial" panose="020B0604020202020204" pitchFamily="34" charset="0"/>
              </a:rPr>
              <a:t>sugar</a:t>
            </a:r>
            <a:r>
              <a:rPr lang="fr-CA" sz="36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fr-CA" sz="3600" b="1" dirty="0" err="1">
                <a:solidFill>
                  <a:srgbClr val="0070C0"/>
                </a:solidFill>
                <a:cs typeface="Arial" panose="020B0604020202020204" pitchFamily="34" charset="0"/>
              </a:rPr>
              <a:t>maples</a:t>
            </a:r>
            <a:r>
              <a:rPr lang="fr-CA" sz="3600" b="1" dirty="0">
                <a:solidFill>
                  <a:srgbClr val="0070C0"/>
                </a:solidFill>
                <a:cs typeface="Arial" panose="020B0604020202020204" pitchFamily="34" charset="0"/>
              </a:rPr>
              <a:t> in </a:t>
            </a:r>
            <a:r>
              <a:rPr lang="fr-CA" sz="3600" b="1" dirty="0" err="1">
                <a:solidFill>
                  <a:srgbClr val="0070C0"/>
                </a:solidFill>
                <a:cs typeface="Arial" panose="020B0604020202020204" pitchFamily="34" charset="0"/>
              </a:rPr>
              <a:t>Quebec</a:t>
            </a:r>
            <a:r>
              <a:rPr lang="fr-CA" sz="3600" b="1" dirty="0">
                <a:solidFill>
                  <a:srgbClr val="0070C0"/>
                </a:solidFill>
                <a:cs typeface="Arial" panose="020B0604020202020204" pitchFamily="34" charset="0"/>
              </a:rPr>
              <a:t> :</a:t>
            </a:r>
          </a:p>
          <a:p>
            <a:r>
              <a:rPr lang="fr-CA" sz="3600" b="1" dirty="0">
                <a:solidFill>
                  <a:srgbClr val="0070C0"/>
                </a:solidFill>
                <a:cs typeface="Arial" panose="020B0604020202020204" pitchFamily="34" charset="0"/>
              </a:rPr>
              <a:t>1.34 mm/</a:t>
            </a:r>
            <a:r>
              <a:rPr lang="fr-CA" sz="3600" b="1" dirty="0" err="1">
                <a:solidFill>
                  <a:srgbClr val="0070C0"/>
                </a:solidFill>
                <a:cs typeface="Arial" panose="020B0604020202020204" pitchFamily="34" charset="0"/>
              </a:rPr>
              <a:t>year</a:t>
            </a:r>
            <a:endParaRPr lang="fr-CA" sz="4000" b="1" u="sng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B1B258-4C3D-9D34-4A08-150FBBD80C3A}"/>
              </a:ext>
            </a:extLst>
          </p:cNvPr>
          <p:cNvSpPr/>
          <p:nvPr/>
        </p:nvSpPr>
        <p:spPr>
          <a:xfrm>
            <a:off x="563927" y="3909270"/>
            <a:ext cx="2615501" cy="5956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A2368F3-518A-01AE-828F-271B475A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B10D-D8BC-4F4B-9DF5-6D7DA2AEE3CF}" type="slidenum">
              <a:rPr lang="fr-CA" smtClean="0"/>
              <a:t>12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44392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D81A34DF-5403-4054-ACA2-57ED743EE051}"/>
              </a:ext>
            </a:extLst>
          </p:cNvPr>
          <p:cNvSpPr txBox="1"/>
          <p:nvPr/>
        </p:nvSpPr>
        <p:spPr>
          <a:xfrm>
            <a:off x="930827" y="5961929"/>
            <a:ext cx="661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D'après Perkins et al., 2022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154F468-4D4E-414A-9543-30AA29C7137C}"/>
              </a:ext>
            </a:extLst>
          </p:cNvPr>
          <p:cNvSpPr txBox="1">
            <a:spLocks/>
          </p:cNvSpPr>
          <p:nvPr/>
        </p:nvSpPr>
        <p:spPr>
          <a:xfrm>
            <a:off x="838199" y="132212"/>
            <a:ext cx="10327548" cy="1226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Latest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recommendations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from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the « </a:t>
            </a:r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North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American Maple </a:t>
            </a:r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Syrup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Producers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Manual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 »</a:t>
            </a:r>
            <a:endParaRPr lang="fr-CA" sz="3600" b="1" dirty="0">
              <a:solidFill>
                <a:srgbClr val="0070C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E045665-7EF9-4239-AFE6-BD052AE06D46}"/>
              </a:ext>
            </a:extLst>
          </p:cNvPr>
          <p:cNvSpPr txBox="1"/>
          <p:nvPr/>
        </p:nvSpPr>
        <p:spPr>
          <a:xfrm>
            <a:off x="930827" y="1696112"/>
            <a:ext cx="8458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Tapping</a:t>
            </a:r>
            <a:r>
              <a:rPr lang="fr-FR" sz="2400" dirty="0"/>
              <a:t> guide </a:t>
            </a:r>
            <a:r>
              <a:rPr lang="fr-FR" sz="2400" dirty="0" err="1"/>
              <a:t>based</a:t>
            </a:r>
            <a:r>
              <a:rPr lang="fr-FR" sz="2400" dirty="0"/>
              <a:t> on </a:t>
            </a:r>
            <a:r>
              <a:rPr lang="fr-FR" sz="2400" dirty="0" err="1"/>
              <a:t>diameter</a:t>
            </a:r>
            <a:r>
              <a:rPr lang="fr-FR" sz="2400" dirty="0"/>
              <a:t>, </a:t>
            </a:r>
            <a:r>
              <a:rPr lang="fr-FR" sz="2400" dirty="0" err="1"/>
              <a:t>tree</a:t>
            </a:r>
            <a:r>
              <a:rPr lang="fr-FR" sz="2400" dirty="0"/>
              <a:t> </a:t>
            </a:r>
            <a:r>
              <a:rPr lang="fr-FR" sz="2400" dirty="0" err="1"/>
              <a:t>health</a:t>
            </a:r>
            <a:r>
              <a:rPr lang="fr-FR" sz="2400" dirty="0"/>
              <a:t> and </a:t>
            </a:r>
            <a:r>
              <a:rPr lang="fr-FR" sz="2400" dirty="0" err="1"/>
              <a:t>harvesting</a:t>
            </a:r>
            <a:r>
              <a:rPr lang="fr-FR" sz="2400" dirty="0"/>
              <a:t> </a:t>
            </a:r>
            <a:r>
              <a:rPr lang="fr-FR" sz="2400" dirty="0" err="1"/>
              <a:t>method</a:t>
            </a:r>
            <a:endParaRPr lang="fr-FR" sz="2400" dirty="0"/>
          </a:p>
        </p:txBody>
      </p:sp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D1DB6FEB-E538-AF89-E504-65001C407C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085456"/>
              </p:ext>
            </p:extLst>
          </p:nvPr>
        </p:nvGraphicFramePr>
        <p:xfrm>
          <a:off x="930827" y="2527109"/>
          <a:ext cx="10142292" cy="31306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0382">
                  <a:extLst>
                    <a:ext uri="{9D8B030D-6E8A-4147-A177-3AD203B41FA5}">
                      <a16:colId xmlns:a16="http://schemas.microsoft.com/office/drawing/2014/main" val="2602367509"/>
                    </a:ext>
                  </a:extLst>
                </a:gridCol>
                <a:gridCol w="1690382">
                  <a:extLst>
                    <a:ext uri="{9D8B030D-6E8A-4147-A177-3AD203B41FA5}">
                      <a16:colId xmlns:a16="http://schemas.microsoft.com/office/drawing/2014/main" val="3546582525"/>
                    </a:ext>
                  </a:extLst>
                </a:gridCol>
                <a:gridCol w="1690382">
                  <a:extLst>
                    <a:ext uri="{9D8B030D-6E8A-4147-A177-3AD203B41FA5}">
                      <a16:colId xmlns:a16="http://schemas.microsoft.com/office/drawing/2014/main" val="1339873009"/>
                    </a:ext>
                  </a:extLst>
                </a:gridCol>
                <a:gridCol w="1690382">
                  <a:extLst>
                    <a:ext uri="{9D8B030D-6E8A-4147-A177-3AD203B41FA5}">
                      <a16:colId xmlns:a16="http://schemas.microsoft.com/office/drawing/2014/main" val="1109489439"/>
                    </a:ext>
                  </a:extLst>
                </a:gridCol>
                <a:gridCol w="1690382">
                  <a:extLst>
                    <a:ext uri="{9D8B030D-6E8A-4147-A177-3AD203B41FA5}">
                      <a16:colId xmlns:a16="http://schemas.microsoft.com/office/drawing/2014/main" val="1181271399"/>
                    </a:ext>
                  </a:extLst>
                </a:gridCol>
                <a:gridCol w="1690382">
                  <a:extLst>
                    <a:ext uri="{9D8B030D-6E8A-4147-A177-3AD203B41FA5}">
                      <a16:colId xmlns:a16="http://schemas.microsoft.com/office/drawing/2014/main" val="5815172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State of the </a:t>
                      </a:r>
                      <a:r>
                        <a:rPr lang="fr-FR" dirty="0" err="1"/>
                        <a:t>tree’s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health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Harvest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method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Diametre</a:t>
                      </a:r>
                      <a:r>
                        <a:rPr lang="fr-FR" dirty="0"/>
                        <a:t> of the </a:t>
                      </a:r>
                      <a:r>
                        <a:rPr lang="fr-FR" dirty="0" err="1"/>
                        <a:t>spout</a:t>
                      </a:r>
                      <a:r>
                        <a:rPr lang="fr-FR" dirty="0"/>
                        <a:t> (</a:t>
                      </a:r>
                      <a:r>
                        <a:rPr lang="fr-FR" dirty="0" err="1"/>
                        <a:t>inches</a:t>
                      </a:r>
                      <a:r>
                        <a:rPr lang="fr-F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Depth</a:t>
                      </a:r>
                      <a:r>
                        <a:rPr lang="fr-FR" dirty="0"/>
                        <a:t> of the </a:t>
                      </a:r>
                      <a:r>
                        <a:rPr lang="fr-FR" dirty="0" err="1"/>
                        <a:t>tap</a:t>
                      </a:r>
                      <a:r>
                        <a:rPr lang="fr-FR" dirty="0"/>
                        <a:t>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Min. </a:t>
                      </a:r>
                      <a:r>
                        <a:rPr lang="fr-FR" dirty="0" err="1"/>
                        <a:t>diametre</a:t>
                      </a:r>
                      <a:r>
                        <a:rPr lang="fr-FR" dirty="0"/>
                        <a:t> of the </a:t>
                      </a:r>
                      <a:r>
                        <a:rPr lang="fr-FR" dirty="0" err="1"/>
                        <a:t>tree</a:t>
                      </a:r>
                      <a:r>
                        <a:rPr lang="fr-FR" dirty="0"/>
                        <a:t>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Number</a:t>
                      </a:r>
                      <a:r>
                        <a:rPr lang="fr-FR" dirty="0"/>
                        <a:t> of </a:t>
                      </a:r>
                      <a:r>
                        <a:rPr lang="fr-FR" dirty="0" err="1"/>
                        <a:t>taps</a:t>
                      </a:r>
                      <a:r>
                        <a:rPr lang="fr-FR" dirty="0"/>
                        <a:t> / </a:t>
                      </a:r>
                      <a:r>
                        <a:rPr lang="fr-FR" dirty="0" err="1"/>
                        <a:t>tree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1222311"/>
                  </a:ext>
                </a:extLst>
              </a:tr>
              <a:tr h="367093">
                <a:tc gridSpan="6">
                  <a:txBody>
                    <a:bodyPr/>
                    <a:lstStyle/>
                    <a:p>
                      <a:pPr algn="ctr"/>
                      <a:r>
                        <a:rPr lang="fr-FR" dirty="0"/>
                        <a:t>Conservative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290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Optimal</a:t>
                      </a: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Gravity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7/16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25 – 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31 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233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err="1">
                          <a:solidFill>
                            <a:schemeClr val="bg1"/>
                          </a:solidFill>
                        </a:rPr>
                        <a:t>Sub</a:t>
                      </a:r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-optimal</a:t>
                      </a: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Gravity</a:t>
                      </a:r>
                      <a:r>
                        <a:rPr lang="fr-FR" dirty="0"/>
                        <a:t> or  vacuum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1/4 – 5/16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25 – 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31 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1444211"/>
                  </a:ext>
                </a:extLst>
              </a:tr>
              <a:tr h="370840">
                <a:tc gridSpan="6">
                  <a:txBody>
                    <a:bodyPr/>
                    <a:lstStyle/>
                    <a:p>
                      <a:pPr algn="ctr"/>
                      <a:r>
                        <a:rPr lang="fr-FR" dirty="0"/>
                        <a:t>Standard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560595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Optimal</a:t>
                      </a: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Gravity</a:t>
                      </a:r>
                      <a:r>
                        <a:rPr lang="fr-FR" dirty="0"/>
                        <a:t> or  vacuum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dirty="0"/>
                        <a:t>1/4 – 5/16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dirty="0"/>
                        <a:t>38 – 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23 – 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266121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46 – 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9083414"/>
                  </a:ext>
                </a:extLst>
              </a:tr>
            </a:tbl>
          </a:graphicData>
        </a:graphic>
      </p:graphicFrame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A014A85-8C96-267E-B90B-97B14F849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B10D-D8BC-4F4B-9DF5-6D7DA2AEE3CF}" type="slidenum">
              <a:rPr lang="fr-CA" smtClean="0"/>
              <a:t>13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812092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36AB7B-09B0-4910-92F0-62745AAAA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0"/>
            <a:ext cx="12192000" cy="1299701"/>
          </a:xfrm>
        </p:spPr>
        <p:txBody>
          <a:bodyPr>
            <a:normAutofit/>
          </a:bodyPr>
          <a:lstStyle/>
          <a:p>
            <a:r>
              <a:rPr lang="fr-CA" sz="3600" b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Summary</a:t>
            </a:r>
            <a:r>
              <a:rPr lang="fr-CA" sz="3600" b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of the main </a:t>
            </a:r>
            <a:r>
              <a:rPr lang="fr-CA" sz="3600" b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recommendations</a:t>
            </a:r>
            <a:r>
              <a:rPr lang="fr-CA" sz="3600" b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CA" sz="3600" b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proposed</a:t>
            </a:r>
            <a:r>
              <a:rPr lang="fr-CA" sz="3600" b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in </a:t>
            </a:r>
            <a:r>
              <a:rPr lang="fr-CA" sz="3600" b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this</a:t>
            </a:r>
            <a:r>
              <a:rPr lang="fr-CA" sz="3600" b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report for </a:t>
            </a:r>
            <a:r>
              <a:rPr lang="fr-CA" sz="3600" b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sustainable</a:t>
            </a:r>
            <a:r>
              <a:rPr lang="fr-CA" sz="3600" b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CA" sz="3600" b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maple</a:t>
            </a:r>
            <a:r>
              <a:rPr lang="fr-CA" sz="3600" b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CA" sz="3600" b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tapping</a:t>
            </a:r>
            <a:r>
              <a:rPr lang="fr-CA" sz="3600" b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in </a:t>
            </a:r>
            <a:r>
              <a:rPr lang="fr-CA" sz="3600" b="1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Quebec</a:t>
            </a:r>
            <a:r>
              <a:rPr lang="fr-CA" sz="3600" b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fr-CA" sz="3600" dirty="0">
              <a:solidFill>
                <a:srgbClr val="0070C0"/>
              </a:solidFill>
              <a:latin typeface="+mn-lt"/>
            </a:endParaRP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F4472C3C-F3BB-4ADF-8FB9-A920C50078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1086128"/>
              </p:ext>
            </p:extLst>
          </p:nvPr>
        </p:nvGraphicFramePr>
        <p:xfrm>
          <a:off x="1483677" y="1367929"/>
          <a:ext cx="8391525" cy="52927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6277">
                  <a:extLst>
                    <a:ext uri="{9D8B030D-6E8A-4147-A177-3AD203B41FA5}">
                      <a16:colId xmlns:a16="http://schemas.microsoft.com/office/drawing/2014/main" val="1917251850"/>
                    </a:ext>
                  </a:extLst>
                </a:gridCol>
                <a:gridCol w="1380786">
                  <a:extLst>
                    <a:ext uri="{9D8B030D-6E8A-4147-A177-3AD203B41FA5}">
                      <a16:colId xmlns:a16="http://schemas.microsoft.com/office/drawing/2014/main" val="1140688615"/>
                    </a:ext>
                  </a:extLst>
                </a:gridCol>
                <a:gridCol w="2475121">
                  <a:extLst>
                    <a:ext uri="{9D8B030D-6E8A-4147-A177-3AD203B41FA5}">
                      <a16:colId xmlns:a16="http://schemas.microsoft.com/office/drawing/2014/main" val="3021986499"/>
                    </a:ext>
                  </a:extLst>
                </a:gridCol>
                <a:gridCol w="1513815">
                  <a:extLst>
                    <a:ext uri="{9D8B030D-6E8A-4147-A177-3AD203B41FA5}">
                      <a16:colId xmlns:a16="http://schemas.microsoft.com/office/drawing/2014/main" val="1894000966"/>
                    </a:ext>
                  </a:extLst>
                </a:gridCol>
                <a:gridCol w="1925526">
                  <a:extLst>
                    <a:ext uri="{9D8B030D-6E8A-4147-A177-3AD203B41FA5}">
                      <a16:colId xmlns:a16="http://schemas.microsoft.com/office/drawing/2014/main" val="3237110896"/>
                    </a:ext>
                  </a:extLst>
                </a:gridCol>
              </a:tblGrid>
              <a:tr h="882121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fr-CA" sz="1600" dirty="0">
                          <a:effectLst/>
                        </a:rPr>
                        <a:t>Santé globale de l’arbre</a:t>
                      </a:r>
                      <a:endParaRPr lang="fr-CA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Diamètre maximal du chalumeau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Profondeur maximale de l’entaillage (avec écorce)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Diamètre minimal de l’arbre à 1,3 m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Nombre d’entaille maximal par arbre à partir de 40 cm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0918021"/>
                  </a:ext>
                </a:extLst>
              </a:tr>
              <a:tr h="294040">
                <a:tc gridSpan="5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fr-CA" sz="1600" dirty="0">
                          <a:effectLst/>
                        </a:rPr>
                        <a:t>Croissance radiale optimale (plus de 1,25 mm/an)</a:t>
                      </a:r>
                      <a:endParaRPr lang="fr-CA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158479"/>
                  </a:ext>
                </a:extLst>
              </a:tr>
              <a:tr h="294040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Bonne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5/16"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45-50 mm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23,1 cm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2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9839116"/>
                  </a:ext>
                </a:extLst>
              </a:tr>
              <a:tr h="294040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Mauvaise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5/16"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45-50 mm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31 cm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2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0990254"/>
                  </a:ext>
                </a:extLst>
              </a:tr>
              <a:tr h="882121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Mauvaise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1/4 ou 5/16"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</a:pPr>
                      <a:r>
                        <a:rPr lang="fr-CA" sz="1600" dirty="0">
                          <a:effectLst/>
                        </a:rPr>
                        <a:t>45-50 mm (si chalumeau de 1/4") ou 25-30 mm (si chalumeau de 5/16")</a:t>
                      </a:r>
                      <a:endParaRPr lang="fr-CA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23,1 cm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2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6076200"/>
                  </a:ext>
                </a:extLst>
              </a:tr>
              <a:tr h="294040">
                <a:tc gridSpan="5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  <a:tabLst>
                          <a:tab pos="462915" algn="l"/>
                          <a:tab pos="2675255" algn="ctr"/>
                        </a:tabLst>
                      </a:pPr>
                      <a:r>
                        <a:rPr lang="fr-CA" sz="1600" dirty="0">
                          <a:effectLst/>
                        </a:rPr>
                        <a:t>		Croissance radiale sous-optimale (moins de 1,25 mm/an)</a:t>
                      </a:r>
                      <a:endParaRPr lang="fr-CA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835996"/>
                  </a:ext>
                </a:extLst>
              </a:tr>
              <a:tr h="882121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Bonne 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1/4 ou 5/16"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45-50 mm (si chalumeau de 1/4") ou 25-30 mm (si chalumeau de 5/16")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23,1 cm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2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8366706"/>
                  </a:ext>
                </a:extLst>
              </a:tr>
              <a:tr h="294040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Bonne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5/16"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45-50 mm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31 cm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2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8650709"/>
                  </a:ext>
                </a:extLst>
              </a:tr>
              <a:tr h="294040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  <a:tabLst>
                          <a:tab pos="452120" algn="l"/>
                        </a:tabLst>
                      </a:pPr>
                      <a:r>
                        <a:rPr lang="fr-CA" sz="1600">
                          <a:effectLst/>
                        </a:rPr>
                        <a:t>Mauvaise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1/4"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25-30 mm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31 cm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1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8365199"/>
                  </a:ext>
                </a:extLst>
              </a:tr>
              <a:tr h="294040">
                <a:tc gridSpan="5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Croissance radiale très faible (moins de 0,50 mm/an)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06094"/>
                  </a:ext>
                </a:extLst>
              </a:tr>
              <a:tr h="588080">
                <a:tc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  <a:tabLst>
                          <a:tab pos="452120" algn="l"/>
                        </a:tabLst>
                      </a:pPr>
                      <a:r>
                        <a:rPr lang="fr-CA" sz="1600">
                          <a:effectLst/>
                        </a:rPr>
                        <a:t>Bonne ou Mauvaise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1/4"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fr-CA" sz="1600" dirty="0">
                          <a:effectLst/>
                        </a:rPr>
                        <a:t>25-30 mm</a:t>
                      </a:r>
                      <a:endParaRPr lang="fr-CA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fr-CA" sz="1600">
                          <a:effectLst/>
                        </a:rPr>
                        <a:t>31 cm</a:t>
                      </a:r>
                      <a:endParaRPr lang="fr-CA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fr-CA" sz="1600" dirty="0">
                          <a:effectLst/>
                        </a:rPr>
                        <a:t>1</a:t>
                      </a:r>
                      <a:endParaRPr lang="fr-CA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289858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D2FA40A3-E77C-4E6B-9EE6-17B436D9ACF9}"/>
              </a:ext>
            </a:extLst>
          </p:cNvPr>
          <p:cNvSpPr/>
          <p:nvPr/>
        </p:nvSpPr>
        <p:spPr>
          <a:xfrm>
            <a:off x="1466849" y="2521830"/>
            <a:ext cx="8391526" cy="34332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E59876-27FB-4182-880E-F6700EC426F5}"/>
              </a:ext>
            </a:extLst>
          </p:cNvPr>
          <p:cNvSpPr/>
          <p:nvPr/>
        </p:nvSpPr>
        <p:spPr>
          <a:xfrm>
            <a:off x="1466849" y="2854993"/>
            <a:ext cx="8391526" cy="24467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37E066-E260-4794-A98B-0E6C30B4EC6B}"/>
              </a:ext>
            </a:extLst>
          </p:cNvPr>
          <p:cNvSpPr/>
          <p:nvPr/>
        </p:nvSpPr>
        <p:spPr>
          <a:xfrm>
            <a:off x="1466849" y="3109832"/>
            <a:ext cx="8391526" cy="90849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E4903B-1762-40C7-9053-61AB9BC4DE31}"/>
              </a:ext>
            </a:extLst>
          </p:cNvPr>
          <p:cNvSpPr/>
          <p:nvPr/>
        </p:nvSpPr>
        <p:spPr>
          <a:xfrm>
            <a:off x="1466849" y="4328408"/>
            <a:ext cx="8391526" cy="847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F5EC46-42F0-43C1-9100-F9250222E927}"/>
              </a:ext>
            </a:extLst>
          </p:cNvPr>
          <p:cNvSpPr/>
          <p:nvPr/>
        </p:nvSpPr>
        <p:spPr>
          <a:xfrm>
            <a:off x="1466849" y="5166533"/>
            <a:ext cx="8391526" cy="31955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B4AAE4-FA77-453E-8463-8FCD0B932E25}"/>
              </a:ext>
            </a:extLst>
          </p:cNvPr>
          <p:cNvSpPr/>
          <p:nvPr/>
        </p:nvSpPr>
        <p:spPr>
          <a:xfrm>
            <a:off x="1466849" y="5486089"/>
            <a:ext cx="8391526" cy="24467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9747FC-F736-40AC-BF5B-5C4781B30DD2}"/>
              </a:ext>
            </a:extLst>
          </p:cNvPr>
          <p:cNvSpPr/>
          <p:nvPr/>
        </p:nvSpPr>
        <p:spPr>
          <a:xfrm>
            <a:off x="1466849" y="6076434"/>
            <a:ext cx="8391526" cy="58421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4A09BE-4779-044C-181F-E0075A60027A}"/>
              </a:ext>
            </a:extLst>
          </p:cNvPr>
          <p:cNvSpPr/>
          <p:nvPr/>
        </p:nvSpPr>
        <p:spPr>
          <a:xfrm>
            <a:off x="3556000" y="2240420"/>
            <a:ext cx="4246880" cy="3044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C31CC1-DCC5-D0DB-8625-671522DFF7E1}"/>
              </a:ext>
            </a:extLst>
          </p:cNvPr>
          <p:cNvSpPr/>
          <p:nvPr/>
        </p:nvSpPr>
        <p:spPr>
          <a:xfrm>
            <a:off x="3342640" y="4003329"/>
            <a:ext cx="5059680" cy="3224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28B0DC-4382-77D9-84AC-C0A53D1D6E8F}"/>
              </a:ext>
            </a:extLst>
          </p:cNvPr>
          <p:cNvSpPr/>
          <p:nvPr/>
        </p:nvSpPr>
        <p:spPr>
          <a:xfrm>
            <a:off x="3332480" y="5769024"/>
            <a:ext cx="4704080" cy="3074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FC29EC91-4D99-A77D-18AB-B6004CDC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B10D-D8BC-4F4B-9DF5-6D7DA2AEE3CF}" type="slidenum">
              <a:rPr lang="fr-CA" smtClean="0"/>
              <a:t>14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80778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13E085-B274-4019-BF2A-4FBCF2D4A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114" y="1157834"/>
            <a:ext cx="10196119" cy="4542332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fr-CA" sz="2200" b="1" dirty="0" err="1"/>
              <a:t>Pelletier's</a:t>
            </a:r>
            <a:r>
              <a:rPr lang="fr-CA" sz="2200" b="1" dirty="0"/>
              <a:t> model </a:t>
            </a:r>
            <a:r>
              <a:rPr lang="fr-CA" sz="2200" b="1" dirty="0" err="1"/>
              <a:t>is</a:t>
            </a:r>
            <a:r>
              <a:rPr lang="fr-CA" sz="2200" b="1" dirty="0"/>
              <a:t> for </a:t>
            </a:r>
            <a:r>
              <a:rPr lang="fr-CA" sz="2200" b="1" dirty="0" err="1"/>
              <a:t>perfect</a:t>
            </a:r>
            <a:r>
              <a:rPr lang="fr-CA" sz="2200" b="1" dirty="0"/>
              <a:t> conditions</a:t>
            </a:r>
          </a:p>
          <a:p>
            <a:pPr>
              <a:spcAft>
                <a:spcPts val="600"/>
              </a:spcAft>
            </a:pPr>
            <a:r>
              <a:rPr lang="fr-CA" sz="2200" b="1" dirty="0" err="1"/>
              <a:t>Recommendations</a:t>
            </a:r>
            <a:r>
              <a:rPr lang="fr-CA" sz="2200" b="1" dirty="0"/>
              <a:t> </a:t>
            </a:r>
            <a:r>
              <a:rPr lang="fr-CA" sz="2200" b="1" dirty="0" err="1"/>
              <a:t>consider</a:t>
            </a:r>
            <a:r>
              <a:rPr lang="fr-CA" sz="2200" b="1" dirty="0"/>
              <a:t> </a:t>
            </a:r>
            <a:r>
              <a:rPr lang="fr-CA" sz="2200" b="1" dirty="0" err="1"/>
              <a:t>tapping</a:t>
            </a:r>
            <a:r>
              <a:rPr lang="fr-CA" sz="2200" b="1" dirty="0"/>
              <a:t> </a:t>
            </a:r>
            <a:r>
              <a:rPr lang="fr-CA" sz="2200" b="1" dirty="0" err="1"/>
              <a:t>above</a:t>
            </a:r>
            <a:r>
              <a:rPr lang="fr-CA" sz="2200" b="1" dirty="0"/>
              <a:t> and </a:t>
            </a:r>
            <a:r>
              <a:rPr lang="fr-CA" sz="2200" b="1" dirty="0" err="1"/>
              <a:t>below</a:t>
            </a:r>
            <a:r>
              <a:rPr lang="fr-CA" sz="2200" b="1" dirty="0"/>
              <a:t> the </a:t>
            </a:r>
            <a:r>
              <a:rPr lang="fr-CA" sz="2200" b="1" dirty="0" err="1"/>
              <a:t>lateral</a:t>
            </a:r>
            <a:endParaRPr lang="fr-CA" sz="2200" b="1" dirty="0"/>
          </a:p>
          <a:p>
            <a:pPr>
              <a:spcAft>
                <a:spcPts val="600"/>
              </a:spcAft>
            </a:pPr>
            <a:r>
              <a:rPr lang="fr-CA" sz="2200" b="1" dirty="0" err="1"/>
              <a:t>Tapping</a:t>
            </a:r>
            <a:r>
              <a:rPr lang="fr-CA" sz="2200" b="1" dirty="0"/>
              <a:t> has a non-</a:t>
            </a:r>
            <a:r>
              <a:rPr lang="fr-CA" sz="2200" b="1" dirty="0" err="1"/>
              <a:t>significant</a:t>
            </a:r>
            <a:r>
              <a:rPr lang="fr-CA" sz="2200" b="1" dirty="0"/>
              <a:t> </a:t>
            </a:r>
            <a:r>
              <a:rPr lang="fr-CA" sz="2200" b="1" dirty="0" err="1"/>
              <a:t>effect</a:t>
            </a:r>
            <a:r>
              <a:rPr lang="fr-CA" sz="2200" b="1" dirty="0"/>
              <a:t> on </a:t>
            </a:r>
            <a:r>
              <a:rPr lang="fr-CA" sz="2200" b="1" dirty="0" err="1"/>
              <a:t>growth</a:t>
            </a:r>
            <a:endParaRPr lang="fr-CA" sz="2200" b="1" dirty="0"/>
          </a:p>
          <a:p>
            <a:pPr>
              <a:spcAft>
                <a:spcPts val="600"/>
              </a:spcAft>
            </a:pPr>
            <a:r>
              <a:rPr lang="fr-CA" sz="2200" b="1" dirty="0"/>
              <a:t>Maple </a:t>
            </a:r>
            <a:r>
              <a:rPr lang="fr-CA" sz="2200" b="1" dirty="0" err="1"/>
              <a:t>seems</a:t>
            </a:r>
            <a:r>
              <a:rPr lang="fr-CA" sz="2200" b="1" dirty="0"/>
              <a:t> to </a:t>
            </a:r>
            <a:r>
              <a:rPr lang="fr-CA" sz="2200" b="1" dirty="0" err="1"/>
              <a:t>be</a:t>
            </a:r>
            <a:r>
              <a:rPr lang="fr-CA" sz="2200" b="1" dirty="0"/>
              <a:t> able to </a:t>
            </a:r>
            <a:r>
              <a:rPr lang="fr-CA" sz="2200" b="1" dirty="0" err="1"/>
              <a:t>compensate</a:t>
            </a:r>
            <a:r>
              <a:rPr lang="fr-CA" sz="2200" b="1" dirty="0"/>
              <a:t> for the </a:t>
            </a:r>
            <a:r>
              <a:rPr lang="fr-CA" sz="2200" b="1" dirty="0" err="1"/>
              <a:t>loss</a:t>
            </a:r>
            <a:r>
              <a:rPr lang="fr-CA" sz="2200" b="1" dirty="0"/>
              <a:t> of </a:t>
            </a:r>
            <a:r>
              <a:rPr lang="fr-CA" sz="2200" b="1" dirty="0" err="1"/>
              <a:t>sugar</a:t>
            </a:r>
            <a:r>
              <a:rPr lang="fr-CA" sz="2200" b="1" dirty="0"/>
              <a:t> and </a:t>
            </a:r>
            <a:r>
              <a:rPr lang="fr-CA" sz="2200" b="1" dirty="0" err="1"/>
              <a:t>xylem</a:t>
            </a:r>
            <a:r>
              <a:rPr lang="fr-CA" sz="2200" b="1" dirty="0"/>
              <a:t> </a:t>
            </a:r>
            <a:r>
              <a:rPr lang="fr-CA" sz="2200" b="1" dirty="0" err="1"/>
              <a:t>caused</a:t>
            </a:r>
            <a:r>
              <a:rPr lang="fr-CA" sz="2200" b="1" dirty="0"/>
              <a:t> by </a:t>
            </a:r>
            <a:r>
              <a:rPr lang="fr-CA" sz="2200" b="1" dirty="0" err="1"/>
              <a:t>tapping</a:t>
            </a:r>
            <a:endParaRPr lang="fr-CA" sz="2200" b="1" dirty="0"/>
          </a:p>
          <a:p>
            <a:pPr>
              <a:spcAft>
                <a:spcPts val="600"/>
              </a:spcAft>
            </a:pPr>
            <a:r>
              <a:rPr lang="fr-CA" sz="2200" b="1" dirty="0"/>
              <a:t>A </a:t>
            </a:r>
            <a:r>
              <a:rPr lang="fr-CA" sz="2200" b="1" dirty="0" err="1"/>
              <a:t>study</a:t>
            </a:r>
            <a:r>
              <a:rPr lang="fr-CA" sz="2200" b="1" dirty="0"/>
              <a:t> </a:t>
            </a:r>
            <a:r>
              <a:rPr lang="fr-CA" sz="2200" b="1" dirty="0" err="1"/>
              <a:t>is</a:t>
            </a:r>
            <a:r>
              <a:rPr lang="fr-CA" sz="2200" b="1" dirty="0"/>
              <a:t> </a:t>
            </a:r>
            <a:r>
              <a:rPr lang="fr-CA" sz="2200" b="1" dirty="0" err="1"/>
              <a:t>needed</a:t>
            </a:r>
            <a:r>
              <a:rPr lang="fr-CA" sz="2200" b="1" dirty="0"/>
              <a:t> to update and </a:t>
            </a:r>
            <a:r>
              <a:rPr lang="fr-CA" sz="2200" b="1" dirty="0" err="1"/>
              <a:t>specify</a:t>
            </a:r>
            <a:r>
              <a:rPr lang="fr-CA" sz="2200" b="1" dirty="0"/>
              <a:t> the radial </a:t>
            </a:r>
            <a:r>
              <a:rPr lang="fr-CA" sz="2200" b="1" dirty="0" err="1"/>
              <a:t>growth</a:t>
            </a:r>
            <a:r>
              <a:rPr lang="fr-CA" sz="2200" b="1" dirty="0"/>
              <a:t> of </a:t>
            </a:r>
            <a:r>
              <a:rPr lang="fr-CA" sz="2200" b="1" dirty="0" err="1"/>
              <a:t>maples</a:t>
            </a:r>
            <a:r>
              <a:rPr lang="fr-CA" sz="2200" b="1" dirty="0"/>
              <a:t> in </a:t>
            </a:r>
            <a:r>
              <a:rPr lang="fr-CA" sz="2200" b="1" dirty="0" err="1"/>
              <a:t>Quebec</a:t>
            </a:r>
            <a:r>
              <a:rPr lang="fr-CA" sz="2200" b="1" dirty="0"/>
              <a:t> </a:t>
            </a:r>
            <a:r>
              <a:rPr lang="fr-CA" sz="2200" b="1" dirty="0" err="1"/>
              <a:t>according</a:t>
            </a:r>
            <a:r>
              <a:rPr lang="fr-CA" sz="2200" b="1" dirty="0"/>
              <a:t> to </a:t>
            </a:r>
            <a:r>
              <a:rPr lang="fr-CA" sz="2200" b="1" dirty="0" err="1"/>
              <a:t>regions</a:t>
            </a:r>
            <a:r>
              <a:rPr lang="fr-CA" sz="2200" b="1" dirty="0"/>
              <a:t> and </a:t>
            </a:r>
            <a:r>
              <a:rPr lang="fr-CA" sz="2200" b="1" dirty="0" err="1"/>
              <a:t>sub-regions</a:t>
            </a:r>
            <a:endParaRPr lang="fr-CA" sz="2200" b="1" dirty="0"/>
          </a:p>
          <a:p>
            <a:pPr>
              <a:spcAft>
                <a:spcPts val="600"/>
              </a:spcAft>
            </a:pPr>
            <a:r>
              <a:rPr lang="fr-CA" sz="2200" b="1" dirty="0"/>
              <a:t>The </a:t>
            </a:r>
            <a:r>
              <a:rPr lang="fr-CA" sz="2200" b="1" dirty="0" err="1"/>
              <a:t>growth</a:t>
            </a:r>
            <a:r>
              <a:rPr lang="fr-CA" sz="2200" b="1" dirty="0"/>
              <a:t> of </a:t>
            </a:r>
            <a:r>
              <a:rPr lang="fr-CA" sz="2200" b="1" dirty="0" err="1"/>
              <a:t>maple</a:t>
            </a:r>
            <a:r>
              <a:rPr lang="fr-CA" sz="2200" b="1" dirty="0"/>
              <a:t> </a:t>
            </a:r>
            <a:r>
              <a:rPr lang="fr-CA" sz="2200" b="1" dirty="0" err="1"/>
              <a:t>trees</a:t>
            </a:r>
            <a:r>
              <a:rPr lang="fr-CA" sz="2200" b="1" dirty="0"/>
              <a:t> over the last </a:t>
            </a:r>
            <a:r>
              <a:rPr lang="fr-CA" sz="2200" b="1" dirty="0" err="1"/>
              <a:t>ten</a:t>
            </a:r>
            <a:r>
              <a:rPr lang="fr-CA" sz="2200" b="1" dirty="0"/>
              <a:t> </a:t>
            </a:r>
            <a:r>
              <a:rPr lang="fr-CA" sz="2200" b="1" dirty="0" err="1"/>
              <a:t>years</a:t>
            </a:r>
            <a:r>
              <a:rPr lang="fr-CA" sz="2200" b="1" dirty="0"/>
              <a:t> </a:t>
            </a:r>
            <a:r>
              <a:rPr lang="fr-CA" sz="2200" b="1" dirty="0" err="1"/>
              <a:t>should</a:t>
            </a:r>
            <a:r>
              <a:rPr lang="fr-CA" sz="2200" b="1" dirty="0"/>
              <a:t> </a:t>
            </a:r>
            <a:r>
              <a:rPr lang="fr-CA" sz="2200" b="1" dirty="0" err="1"/>
              <a:t>be</a:t>
            </a:r>
            <a:r>
              <a:rPr lang="fr-CA" sz="2200" b="1" dirty="0"/>
              <a:t> </a:t>
            </a:r>
            <a:r>
              <a:rPr lang="fr-CA" sz="2200" b="1" dirty="0" err="1"/>
              <a:t>measured</a:t>
            </a:r>
            <a:r>
              <a:rPr lang="fr-CA" sz="2200" b="1" dirty="0"/>
              <a:t> </a:t>
            </a:r>
            <a:r>
              <a:rPr lang="fr-CA" sz="2200" b="1" dirty="0" err="1"/>
              <a:t>locally</a:t>
            </a:r>
            <a:r>
              <a:rPr lang="fr-CA" sz="2200" b="1" dirty="0"/>
              <a:t> and </a:t>
            </a:r>
            <a:r>
              <a:rPr lang="fr-CA" sz="2200" b="1" dirty="0" err="1"/>
              <a:t>monitored</a:t>
            </a:r>
            <a:r>
              <a:rPr lang="fr-CA" sz="2200" b="1" dirty="0"/>
              <a:t> </a:t>
            </a:r>
          </a:p>
          <a:p>
            <a:pPr>
              <a:spcAft>
                <a:spcPts val="600"/>
              </a:spcAft>
            </a:pPr>
            <a:r>
              <a:rPr lang="fr-CA" sz="2200" b="1" dirty="0"/>
              <a:t>The </a:t>
            </a:r>
            <a:r>
              <a:rPr lang="fr-CA" sz="2200" b="1" dirty="0" err="1"/>
              <a:t>effect</a:t>
            </a:r>
            <a:r>
              <a:rPr lang="fr-CA" sz="2200" b="1" dirty="0"/>
              <a:t> of </a:t>
            </a:r>
            <a:r>
              <a:rPr lang="fr-CA" sz="2200" b="1" dirty="0" err="1"/>
              <a:t>tapping</a:t>
            </a:r>
            <a:r>
              <a:rPr lang="fr-CA" sz="2200" b="1" dirty="0"/>
              <a:t> on the </a:t>
            </a:r>
            <a:r>
              <a:rPr lang="fr-CA" sz="2200" b="1" dirty="0" err="1"/>
              <a:t>compartmentalized</a:t>
            </a:r>
            <a:r>
              <a:rPr lang="fr-CA" sz="2200" b="1" dirty="0"/>
              <a:t> zone </a:t>
            </a:r>
            <a:r>
              <a:rPr lang="fr-CA" sz="2200" b="1" dirty="0" err="1"/>
              <a:t>is</a:t>
            </a:r>
            <a:r>
              <a:rPr lang="fr-CA" sz="2200" b="1" dirty="0"/>
              <a:t> crucial and </a:t>
            </a:r>
            <a:r>
              <a:rPr lang="fr-CA" sz="2200" b="1" dirty="0" err="1"/>
              <a:t>studies</a:t>
            </a:r>
            <a:r>
              <a:rPr lang="fr-CA" sz="2200" b="1" dirty="0"/>
              <a:t> are rare</a:t>
            </a:r>
          </a:p>
          <a:p>
            <a:pPr>
              <a:spcAft>
                <a:spcPts val="600"/>
              </a:spcAft>
            </a:pPr>
            <a:r>
              <a:rPr lang="fr-CA" sz="2200" b="1" dirty="0"/>
              <a:t>At least 20% of </a:t>
            </a:r>
            <a:r>
              <a:rPr lang="fr-CA" sz="2200" b="1" dirty="0" err="1"/>
              <a:t>companion</a:t>
            </a:r>
            <a:r>
              <a:rPr lang="fr-CA" sz="2200" b="1" dirty="0"/>
              <a:t> </a:t>
            </a:r>
            <a:r>
              <a:rPr lang="fr-CA" sz="2200" b="1" dirty="0" err="1"/>
              <a:t>species</a:t>
            </a:r>
            <a:r>
              <a:rPr lang="fr-CA" sz="2200" b="1" dirty="0"/>
              <a:t> </a:t>
            </a:r>
            <a:r>
              <a:rPr lang="fr-CA" sz="2200" b="1" dirty="0" err="1"/>
              <a:t>should</a:t>
            </a:r>
            <a:r>
              <a:rPr lang="fr-CA" sz="2200" b="1" dirty="0"/>
              <a:t> </a:t>
            </a:r>
            <a:r>
              <a:rPr lang="fr-CA" sz="2200" b="1" dirty="0" err="1"/>
              <a:t>be</a:t>
            </a:r>
            <a:r>
              <a:rPr lang="fr-CA" sz="2200" b="1" dirty="0"/>
              <a:t> </a:t>
            </a:r>
            <a:r>
              <a:rPr lang="fr-CA" sz="2200" b="1" dirty="0" err="1"/>
              <a:t>retained</a:t>
            </a:r>
            <a:r>
              <a:rPr lang="fr-CA" sz="2200" b="1" dirty="0"/>
              <a:t>, </a:t>
            </a:r>
            <a:r>
              <a:rPr lang="fr-CA" sz="2200" b="1" dirty="0" err="1"/>
              <a:t>mostly</a:t>
            </a:r>
            <a:r>
              <a:rPr lang="fr-CA" sz="2200" b="1" dirty="0"/>
              <a:t> </a:t>
            </a:r>
            <a:r>
              <a:rPr lang="fr-CA" sz="2200" b="1" dirty="0" err="1"/>
              <a:t>other</a:t>
            </a:r>
            <a:r>
              <a:rPr lang="fr-CA" sz="2200" b="1" dirty="0"/>
              <a:t> </a:t>
            </a:r>
            <a:r>
              <a:rPr lang="fr-CA" sz="2200" b="1" dirty="0" err="1"/>
              <a:t>than</a:t>
            </a:r>
            <a:r>
              <a:rPr lang="fr-CA" sz="2200" b="1" dirty="0"/>
              <a:t> </a:t>
            </a:r>
            <a:r>
              <a:rPr lang="fr-CA" sz="2200" b="1" dirty="0" err="1"/>
              <a:t>red</a:t>
            </a:r>
            <a:r>
              <a:rPr lang="fr-CA" sz="2200" b="1" dirty="0"/>
              <a:t> </a:t>
            </a:r>
            <a:r>
              <a:rPr lang="fr-CA" sz="2200" b="1" dirty="0" err="1"/>
              <a:t>maple</a:t>
            </a:r>
            <a:endParaRPr lang="fr-CA" sz="2200" b="1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E19BBD12-5776-434D-AB8C-DDD0C56F6489}"/>
              </a:ext>
            </a:extLst>
          </p:cNvPr>
          <p:cNvSpPr txBox="1">
            <a:spLocks/>
          </p:cNvSpPr>
          <p:nvPr/>
        </p:nvSpPr>
        <p:spPr>
          <a:xfrm>
            <a:off x="838199" y="132212"/>
            <a:ext cx="9824049" cy="678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Other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important points</a:t>
            </a:r>
            <a:endParaRPr lang="fr-CA" sz="3600" b="1" dirty="0">
              <a:solidFill>
                <a:srgbClr val="0070C0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67369D4-68FE-6306-DED5-FE9DD2F79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B10D-D8BC-4F4B-9DF5-6D7DA2AEE3CF}" type="slidenum">
              <a:rPr lang="fr-CA" smtClean="0"/>
              <a:t>15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57113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CCD8DEF-2FF3-4BC7-9EE8-DE91B1975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1" t="24050" r="19822" b="10930"/>
          <a:stretch/>
        </p:blipFill>
        <p:spPr>
          <a:xfrm>
            <a:off x="2290537" y="1823051"/>
            <a:ext cx="6945742" cy="350396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5375670-AD40-0E48-6ACD-C2D0EE4537E6}"/>
              </a:ext>
            </a:extLst>
          </p:cNvPr>
          <p:cNvSpPr txBox="1"/>
          <p:nvPr/>
        </p:nvSpPr>
        <p:spPr>
          <a:xfrm>
            <a:off x="3486629" y="3067681"/>
            <a:ext cx="122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Control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C7A78B2-1AA7-54A6-7F84-0C0240EB49DD}"/>
              </a:ext>
            </a:extLst>
          </p:cNvPr>
          <p:cNvSpPr txBox="1"/>
          <p:nvPr/>
        </p:nvSpPr>
        <p:spPr>
          <a:xfrm>
            <a:off x="5640076" y="3144577"/>
            <a:ext cx="122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Gravity</a:t>
            </a:r>
            <a:endParaRPr lang="fr-CA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6D75B16-B2DF-84FF-AC94-FB9A1D789833}"/>
              </a:ext>
            </a:extLst>
          </p:cNvPr>
          <p:cNvSpPr txBox="1"/>
          <p:nvPr/>
        </p:nvSpPr>
        <p:spPr>
          <a:xfrm>
            <a:off x="7563324" y="3150384"/>
            <a:ext cx="122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Vacuum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90558BB8-BBC5-4390-8A6B-A513AFA884CA}"/>
              </a:ext>
            </a:extLst>
          </p:cNvPr>
          <p:cNvSpPr txBox="1">
            <a:spLocks/>
          </p:cNvSpPr>
          <p:nvPr/>
        </p:nvSpPr>
        <p:spPr>
          <a:xfrm>
            <a:off x="838199" y="132212"/>
            <a:ext cx="9824049" cy="11992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How </a:t>
            </a:r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does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tapping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impact the radial </a:t>
            </a:r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growth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of </a:t>
            </a:r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maples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?</a:t>
            </a:r>
            <a:endParaRPr lang="fr-CA" sz="3600" b="1" dirty="0">
              <a:solidFill>
                <a:srgbClr val="0070C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FBB43A8-B2D9-4774-A806-D2D15601890A}"/>
              </a:ext>
            </a:extLst>
          </p:cNvPr>
          <p:cNvSpPr txBox="1"/>
          <p:nvPr/>
        </p:nvSpPr>
        <p:spPr>
          <a:xfrm>
            <a:off x="2290537" y="5327011"/>
            <a:ext cx="573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Source : communication de Abby van den Berg, U. Vermont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F87D8A1-9A0C-4D53-A189-4D69BD0E1554}"/>
              </a:ext>
            </a:extLst>
          </p:cNvPr>
          <p:cNvSpPr txBox="1"/>
          <p:nvPr/>
        </p:nvSpPr>
        <p:spPr>
          <a:xfrm>
            <a:off x="7446628" y="1300156"/>
            <a:ext cx="3415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No </a:t>
            </a:r>
            <a:r>
              <a:rPr lang="fr-FR" sz="2400" b="1" dirty="0" err="1">
                <a:solidFill>
                  <a:srgbClr val="FF0000"/>
                </a:solidFill>
              </a:rPr>
              <a:t>significant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differences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89D8936-4E6B-0685-AED9-F5625EC0A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B10D-D8BC-4F4B-9DF5-6D7DA2AEE3CF}" type="slidenum">
              <a:rPr lang="fr-CA" smtClean="0"/>
              <a:t>16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85801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D91F0E3-8127-4198-906B-85810D79E1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5" t="23115" r="24822" b="8637"/>
          <a:stretch/>
        </p:blipFill>
        <p:spPr>
          <a:xfrm>
            <a:off x="1856705" y="1719829"/>
            <a:ext cx="6098796" cy="3787673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6C497E8-121A-D43A-2799-D973EAC30264}"/>
              </a:ext>
            </a:extLst>
          </p:cNvPr>
          <p:cNvSpPr txBox="1"/>
          <p:nvPr/>
        </p:nvSpPr>
        <p:spPr>
          <a:xfrm>
            <a:off x="4589781" y="2773691"/>
            <a:ext cx="1373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Tapped</a:t>
            </a:r>
            <a:endParaRPr lang="fr-CA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E3DA87C-FF63-F554-FFF9-304F91D48920}"/>
              </a:ext>
            </a:extLst>
          </p:cNvPr>
          <p:cNvSpPr txBox="1"/>
          <p:nvPr/>
        </p:nvSpPr>
        <p:spPr>
          <a:xfrm>
            <a:off x="4443777" y="2446163"/>
            <a:ext cx="1373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Control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0E318E1-F5D1-E2F6-AE5D-505C724025BC}"/>
              </a:ext>
            </a:extLst>
          </p:cNvPr>
          <p:cNvCxnSpPr>
            <a:endCxn id="6" idx="1"/>
          </p:cNvCxnSpPr>
          <p:nvPr/>
        </p:nvCxnSpPr>
        <p:spPr>
          <a:xfrm flipV="1">
            <a:off x="4108497" y="2630829"/>
            <a:ext cx="335280" cy="191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9282BD8A-2C0F-EE84-7A10-A52F3DD04F12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4356623" y="2958357"/>
            <a:ext cx="233158" cy="2790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re 1">
            <a:extLst>
              <a:ext uri="{FF2B5EF4-FFF2-40B4-BE49-F238E27FC236}">
                <a16:creationId xmlns:a16="http://schemas.microsoft.com/office/drawing/2014/main" id="{D6B81428-AF6A-41C7-B145-E1703C6A5E60}"/>
              </a:ext>
            </a:extLst>
          </p:cNvPr>
          <p:cNvSpPr txBox="1">
            <a:spLocks/>
          </p:cNvSpPr>
          <p:nvPr/>
        </p:nvSpPr>
        <p:spPr>
          <a:xfrm>
            <a:off x="838199" y="132212"/>
            <a:ext cx="10621162" cy="1218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Long-</a:t>
            </a:r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term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impacts of </a:t>
            </a:r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tapping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on radial </a:t>
            </a:r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growth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of </a:t>
            </a:r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maples</a:t>
            </a:r>
            <a:endParaRPr lang="fr-CA" sz="3600" b="1" dirty="0">
              <a:solidFill>
                <a:srgbClr val="0070C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108A075-2E62-4013-8BD8-442FB40D1858}"/>
              </a:ext>
            </a:extLst>
          </p:cNvPr>
          <p:cNvSpPr txBox="1"/>
          <p:nvPr/>
        </p:nvSpPr>
        <p:spPr>
          <a:xfrm>
            <a:off x="1856705" y="5513495"/>
            <a:ext cx="573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Source : communication de Abby van den Berg, U. Vermont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742646A-DDD9-4FD3-BDB4-F8B519DB2158}"/>
              </a:ext>
            </a:extLst>
          </p:cNvPr>
          <p:cNvSpPr txBox="1"/>
          <p:nvPr/>
        </p:nvSpPr>
        <p:spPr>
          <a:xfrm>
            <a:off x="7988605" y="3006566"/>
            <a:ext cx="3415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No </a:t>
            </a:r>
            <a:r>
              <a:rPr lang="fr-FR" sz="2400" b="1" dirty="0" err="1">
                <a:solidFill>
                  <a:srgbClr val="FF0000"/>
                </a:solidFill>
              </a:rPr>
              <a:t>significant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differences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F0A7856-BA30-99A7-0104-00A7895E3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B10D-D8BC-4F4B-9DF5-6D7DA2AEE3CF}" type="slidenum">
              <a:rPr lang="fr-CA" smtClean="0"/>
              <a:t>17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37028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0FD64CF-B6BA-471A-A087-B616DBD41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6" t="20302" r="30572"/>
          <a:stretch/>
        </p:blipFill>
        <p:spPr>
          <a:xfrm>
            <a:off x="1213503" y="2129693"/>
            <a:ext cx="6859557" cy="4230484"/>
          </a:xfr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5EEA903C-E840-830A-A150-CAD26645E214}"/>
              </a:ext>
            </a:extLst>
          </p:cNvPr>
          <p:cNvCxnSpPr/>
          <p:nvPr/>
        </p:nvCxnSpPr>
        <p:spPr>
          <a:xfrm flipV="1">
            <a:off x="3465415" y="3126336"/>
            <a:ext cx="670560" cy="304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7945DD42-A9AE-1462-B008-23110C699763}"/>
              </a:ext>
            </a:extLst>
          </p:cNvPr>
          <p:cNvCxnSpPr/>
          <p:nvPr/>
        </p:nvCxnSpPr>
        <p:spPr>
          <a:xfrm flipV="1">
            <a:off x="3480702" y="4414801"/>
            <a:ext cx="670560" cy="304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DD140B48-5F63-ADC2-66F6-662E2CC402FD}"/>
              </a:ext>
            </a:extLst>
          </p:cNvPr>
          <p:cNvSpPr txBox="1"/>
          <p:nvPr/>
        </p:nvSpPr>
        <p:spPr>
          <a:xfrm>
            <a:off x="4151262" y="2926125"/>
            <a:ext cx="13817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CA" dirty="0"/>
              <a:t>2</a:t>
            </a:r>
            <a:r>
              <a:rPr lang="fr-CA" baseline="30000" dirty="0"/>
              <a:t>ième</a:t>
            </a:r>
            <a:r>
              <a:rPr lang="fr-CA" dirty="0"/>
              <a:t> entaille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B4B393-4481-C3E5-4E2D-5A4455E6884A}"/>
              </a:ext>
            </a:extLst>
          </p:cNvPr>
          <p:cNvSpPr txBox="1"/>
          <p:nvPr/>
        </p:nvSpPr>
        <p:spPr>
          <a:xfrm>
            <a:off x="4151262" y="4208526"/>
            <a:ext cx="13817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CA" dirty="0"/>
              <a:t>1</a:t>
            </a:r>
            <a:r>
              <a:rPr lang="fr-CA" baseline="30000" dirty="0"/>
              <a:t>er</a:t>
            </a:r>
            <a:r>
              <a:rPr lang="fr-CA" dirty="0"/>
              <a:t> entaille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8010867D-0809-4BA7-B864-5F76992E4164}"/>
              </a:ext>
            </a:extLst>
          </p:cNvPr>
          <p:cNvSpPr txBox="1">
            <a:spLocks/>
          </p:cNvSpPr>
          <p:nvPr/>
        </p:nvSpPr>
        <p:spPr>
          <a:xfrm>
            <a:off x="838199" y="132212"/>
            <a:ext cx="10696663" cy="1002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Effects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of </a:t>
            </a:r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tapping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practices on </a:t>
            </a:r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yield</a:t>
            </a:r>
            <a:endParaRPr lang="fr-CA" sz="3600" b="1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EEE7D6E-513A-4FB7-9687-B4B376AE0026}"/>
              </a:ext>
            </a:extLst>
          </p:cNvPr>
          <p:cNvSpPr txBox="1"/>
          <p:nvPr/>
        </p:nvSpPr>
        <p:spPr>
          <a:xfrm>
            <a:off x="8590326" y="2913058"/>
            <a:ext cx="33054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The </a:t>
            </a:r>
            <a:r>
              <a:rPr lang="fr-FR" b="1" dirty="0" err="1"/>
              <a:t>yield</a:t>
            </a:r>
            <a:r>
              <a:rPr lang="fr-FR" b="1" dirty="0"/>
              <a:t> </a:t>
            </a:r>
            <a:r>
              <a:rPr lang="fr-FR" b="1" dirty="0" err="1"/>
              <a:t>can</a:t>
            </a:r>
            <a:r>
              <a:rPr lang="fr-FR" b="1" dirty="0"/>
              <a:t> </a:t>
            </a:r>
            <a:r>
              <a:rPr lang="fr-FR" b="1" dirty="0" err="1"/>
              <a:t>increase</a:t>
            </a:r>
            <a:r>
              <a:rPr lang="fr-FR" b="1" dirty="0"/>
              <a:t> </a:t>
            </a:r>
            <a:r>
              <a:rPr lang="fr-FR" b="1" dirty="0" err="1"/>
              <a:t>with</a:t>
            </a:r>
            <a:r>
              <a:rPr lang="fr-FR" b="1" dirty="0"/>
              <a:t> the </a:t>
            </a:r>
            <a:r>
              <a:rPr lang="fr-FR" b="1" dirty="0" err="1"/>
              <a:t>number</a:t>
            </a:r>
            <a:r>
              <a:rPr lang="fr-FR" b="1" dirty="0"/>
              <a:t> of </a:t>
            </a:r>
            <a:r>
              <a:rPr lang="fr-FR" b="1" dirty="0" err="1"/>
              <a:t>taps</a:t>
            </a:r>
            <a:r>
              <a:rPr lang="fr-FR" b="1" dirty="0"/>
              <a:t> per </a:t>
            </a:r>
            <a:r>
              <a:rPr lang="fr-FR" b="1" dirty="0" err="1"/>
              <a:t>tree</a:t>
            </a:r>
            <a:r>
              <a:rPr lang="fr-FR" b="1" dirty="0"/>
              <a:t>, but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Not </a:t>
            </a:r>
            <a:r>
              <a:rPr lang="fr-FR" b="1" dirty="0" err="1"/>
              <a:t>always</a:t>
            </a:r>
            <a:r>
              <a:rPr lang="fr-FR" b="1" dirty="0"/>
              <a:t> and </a:t>
            </a:r>
            <a:r>
              <a:rPr lang="fr-FR" b="1" dirty="0" err="1"/>
              <a:t>it</a:t>
            </a:r>
            <a:r>
              <a:rPr lang="fr-FR" b="1" dirty="0"/>
              <a:t> </a:t>
            </a:r>
            <a:r>
              <a:rPr lang="fr-FR" b="1" dirty="0" err="1"/>
              <a:t>does</a:t>
            </a:r>
            <a:r>
              <a:rPr lang="fr-FR" b="1" dirty="0"/>
              <a:t> not double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/>
              <a:t>Higher</a:t>
            </a:r>
            <a:r>
              <a:rPr lang="fr-FR" b="1" dirty="0"/>
              <a:t> vacuum and </a:t>
            </a:r>
            <a:r>
              <a:rPr lang="fr-FR" b="1" dirty="0" err="1"/>
              <a:t>lower</a:t>
            </a:r>
            <a:r>
              <a:rPr lang="fr-FR" b="1" dirty="0"/>
              <a:t> </a:t>
            </a:r>
            <a:r>
              <a:rPr lang="fr-FR" b="1" dirty="0" err="1"/>
              <a:t>dbh</a:t>
            </a:r>
            <a:r>
              <a:rPr lang="fr-FR" b="1" dirty="0"/>
              <a:t> </a:t>
            </a:r>
            <a:r>
              <a:rPr lang="fr-FR" b="1" dirty="0" err="1"/>
              <a:t>reduces</a:t>
            </a:r>
            <a:r>
              <a:rPr lang="fr-FR" b="1" dirty="0"/>
              <a:t> the gain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0E7600D-BE81-4B11-ABE1-CCBAB965F962}"/>
              </a:ext>
            </a:extLst>
          </p:cNvPr>
          <p:cNvSpPr txBox="1"/>
          <p:nvPr/>
        </p:nvSpPr>
        <p:spPr>
          <a:xfrm>
            <a:off x="2153540" y="2225192"/>
            <a:ext cx="57171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1800" b="1" dirty="0">
                <a:latin typeface="Calibri" panose="020F0502020204030204" pitchFamily="34" charset="0"/>
              </a:rPr>
              <a:t>1 vs. 2 </a:t>
            </a:r>
            <a:r>
              <a:rPr lang="fr-CA" b="1" dirty="0" err="1">
                <a:latin typeface="Calibri" panose="020F0502020204030204" pitchFamily="34" charset="0"/>
              </a:rPr>
              <a:t>taps</a:t>
            </a:r>
            <a:r>
              <a:rPr lang="fr-CA" sz="1800" b="1" dirty="0">
                <a:latin typeface="Calibri" panose="020F0502020204030204" pitchFamily="34" charset="0"/>
              </a:rPr>
              <a:t> </a:t>
            </a:r>
            <a:r>
              <a:rPr lang="fr-CA" sz="1800" b="1" dirty="0" err="1">
                <a:latin typeface="Calibri" panose="020F0502020204030204" pitchFamily="34" charset="0"/>
              </a:rPr>
              <a:t>with</a:t>
            </a:r>
            <a:r>
              <a:rPr lang="fr-CA" sz="1800" b="1" dirty="0">
                <a:latin typeface="Calibri" panose="020F0502020204030204" pitchFamily="34" charset="0"/>
              </a:rPr>
              <a:t> high vacuum</a:t>
            </a:r>
            <a:endParaRPr lang="fr-CA" sz="1800" b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2B0DDE5-8BF2-431A-88EA-B610D21A0F40}"/>
              </a:ext>
            </a:extLst>
          </p:cNvPr>
          <p:cNvSpPr txBox="1"/>
          <p:nvPr/>
        </p:nvSpPr>
        <p:spPr>
          <a:xfrm>
            <a:off x="1213503" y="6356002"/>
            <a:ext cx="573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Source : communication de Abby van den Berg, U. Vermont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2789C10-3048-2FCD-0926-2C68DFB3D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B10D-D8BC-4F4B-9DF5-6D7DA2AEE3CF}" type="slidenum">
              <a:rPr lang="fr-CA" smtClean="0"/>
              <a:t>18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78140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C30CF9D-6AB8-4EEE-BF6B-B09FD06AF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7" t="22658" r="37787" b="3694"/>
          <a:stretch/>
        </p:blipFill>
        <p:spPr>
          <a:xfrm>
            <a:off x="948584" y="1664155"/>
            <a:ext cx="6366616" cy="4144933"/>
          </a:xfr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865CE8D9-D240-42C0-92DF-ACDBEB61DC6B}"/>
              </a:ext>
            </a:extLst>
          </p:cNvPr>
          <p:cNvSpPr txBox="1">
            <a:spLocks/>
          </p:cNvSpPr>
          <p:nvPr/>
        </p:nvSpPr>
        <p:spPr>
          <a:xfrm>
            <a:off x="838199" y="132212"/>
            <a:ext cx="9824049" cy="678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Effects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of </a:t>
            </a:r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tapping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practices on </a:t>
            </a:r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yield</a:t>
            </a:r>
            <a:endParaRPr lang="fr-CA" sz="3600" b="1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43BCAD3-B29A-4DD8-A44F-4B0365FC946C}"/>
              </a:ext>
            </a:extLst>
          </p:cNvPr>
          <p:cNvSpPr txBox="1"/>
          <p:nvPr/>
        </p:nvSpPr>
        <p:spPr>
          <a:xfrm>
            <a:off x="8035317" y="3401736"/>
            <a:ext cx="33054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The output </a:t>
            </a:r>
            <a:r>
              <a:rPr lang="fr-FR" sz="2400" b="1" dirty="0" err="1"/>
              <a:t>increases</a:t>
            </a:r>
            <a:r>
              <a:rPr lang="fr-FR" sz="2400" b="1" dirty="0"/>
              <a:t> </a:t>
            </a:r>
            <a:r>
              <a:rPr lang="fr-FR" sz="2400" b="1" dirty="0" err="1"/>
              <a:t>with</a:t>
            </a:r>
            <a:r>
              <a:rPr lang="fr-FR" sz="2400" b="1" dirty="0"/>
              <a:t> the </a:t>
            </a:r>
            <a:r>
              <a:rPr lang="fr-FR" sz="2400" b="1" dirty="0" err="1"/>
              <a:t>diameter</a:t>
            </a:r>
            <a:r>
              <a:rPr lang="fr-FR" sz="2400" b="1" dirty="0"/>
              <a:t> of the </a:t>
            </a:r>
            <a:r>
              <a:rPr lang="fr-FR" sz="2400" b="1" dirty="0" err="1"/>
              <a:t>spout</a:t>
            </a:r>
            <a:endParaRPr lang="fr-FR" sz="24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297DE43-8AC9-45E0-B749-8399FCB2D32C}"/>
              </a:ext>
            </a:extLst>
          </p:cNvPr>
          <p:cNvSpPr txBox="1"/>
          <p:nvPr/>
        </p:nvSpPr>
        <p:spPr>
          <a:xfrm>
            <a:off x="1529698" y="1294823"/>
            <a:ext cx="57171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1800" b="1" dirty="0" err="1">
                <a:latin typeface="Calibri" panose="020F0502020204030204" pitchFamily="34" charset="0"/>
              </a:rPr>
              <a:t>Effects</a:t>
            </a:r>
            <a:r>
              <a:rPr lang="fr-CA" sz="1800" b="1" dirty="0">
                <a:latin typeface="Calibri" panose="020F0502020204030204" pitchFamily="34" charset="0"/>
              </a:rPr>
              <a:t> of the </a:t>
            </a:r>
            <a:r>
              <a:rPr lang="fr-CA" sz="1800" b="1" dirty="0" err="1">
                <a:latin typeface="Calibri" panose="020F0502020204030204" pitchFamily="34" charset="0"/>
              </a:rPr>
              <a:t>spout</a:t>
            </a:r>
            <a:r>
              <a:rPr lang="fr-CA" sz="1800" b="1" dirty="0">
                <a:latin typeface="Calibri" panose="020F0502020204030204" pitchFamily="34" charset="0"/>
              </a:rPr>
              <a:t> </a:t>
            </a:r>
            <a:r>
              <a:rPr lang="fr-CA" sz="1800" b="1" dirty="0" err="1">
                <a:latin typeface="Calibri" panose="020F0502020204030204" pitchFamily="34" charset="0"/>
              </a:rPr>
              <a:t>diametre</a:t>
            </a:r>
            <a:endParaRPr lang="fr-CA" sz="1800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30F631A-7C75-4662-A3CC-3EE74A49AED2}"/>
              </a:ext>
            </a:extLst>
          </p:cNvPr>
          <p:cNvSpPr txBox="1"/>
          <p:nvPr/>
        </p:nvSpPr>
        <p:spPr>
          <a:xfrm>
            <a:off x="948584" y="5809088"/>
            <a:ext cx="573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Source : communication de Abby van den Berg, U. Vermont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5A92FF8-CF62-5232-C807-9BE85392C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B10D-D8BC-4F4B-9DF5-6D7DA2AEE3CF}" type="slidenum">
              <a:rPr lang="fr-CA" smtClean="0"/>
              <a:t>19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38955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897DB0-883B-40AE-8EDA-FAB7BB402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68784"/>
          </a:xfrm>
        </p:spPr>
        <p:txBody>
          <a:bodyPr>
            <a:noAutofit/>
          </a:bodyPr>
          <a:lstStyle/>
          <a:p>
            <a:r>
              <a:rPr lang="fr-CA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This report </a:t>
            </a:r>
            <a:r>
              <a:rPr lang="fr-CA" sz="3600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aims</a:t>
            </a:r>
            <a:r>
              <a:rPr lang="fr-CA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 </a:t>
            </a:r>
            <a:r>
              <a:rPr lang="fr-CA" sz="3600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provide</a:t>
            </a:r>
            <a:r>
              <a:rPr lang="fr-CA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 </a:t>
            </a:r>
            <a:r>
              <a:rPr lang="fr-CA" sz="3600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overview</a:t>
            </a:r>
            <a:r>
              <a:rPr lang="fr-CA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of the </a:t>
            </a:r>
            <a:r>
              <a:rPr lang="fr-CA" sz="3600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scientific</a:t>
            </a:r>
            <a:r>
              <a:rPr lang="fr-CA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CA" sz="3600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knowledge</a:t>
            </a:r>
            <a:r>
              <a:rPr lang="fr-CA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on the </a:t>
            </a:r>
            <a:r>
              <a:rPr lang="fr-CA" sz="3600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following</a:t>
            </a:r>
            <a:r>
              <a:rPr lang="fr-CA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aspects:</a:t>
            </a:r>
            <a:endParaRPr lang="fr-CA" sz="36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68FE6C-D127-40CB-B9A5-6B311897C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algn="just">
              <a:spcAft>
                <a:spcPts val="2400"/>
              </a:spcAft>
              <a:buFont typeface="Wingdings" panose="05000000000000000000" pitchFamily="2" charset="2"/>
              <a:buChar char=""/>
            </a:pPr>
            <a:r>
              <a:rPr lang="fr-CA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medium- and long-</a:t>
            </a:r>
            <a:r>
              <a:rPr lang="fr-CA" sz="24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term</a:t>
            </a:r>
            <a:r>
              <a:rPr lang="fr-CA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CA" sz="24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sustainability</a:t>
            </a:r>
            <a:r>
              <a:rPr lang="fr-CA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of </a:t>
            </a:r>
            <a:r>
              <a:rPr lang="fr-CA" sz="24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maple</a:t>
            </a:r>
            <a:r>
              <a:rPr lang="fr-CA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CA" sz="24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syrup</a:t>
            </a:r>
            <a:r>
              <a:rPr lang="fr-CA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production in </a:t>
            </a:r>
            <a:r>
              <a:rPr lang="fr-CA" sz="24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Quebec</a:t>
            </a:r>
            <a:r>
              <a:rPr lang="fr-CA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the </a:t>
            </a:r>
            <a:r>
              <a:rPr lang="fr-CA" sz="24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context</a:t>
            </a:r>
            <a:r>
              <a:rPr lang="fr-CA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of global change.</a:t>
            </a:r>
          </a:p>
          <a:p>
            <a:pPr marL="342900" lvl="0" indent="-342900" algn="just">
              <a:spcAft>
                <a:spcPts val="2400"/>
              </a:spcAft>
              <a:buFont typeface="Wingdings" panose="05000000000000000000" pitchFamily="2" charset="2"/>
              <a:buChar char=""/>
            </a:pPr>
            <a:r>
              <a:rPr lang="fr-CA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</a:t>
            </a:r>
            <a:r>
              <a:rPr lang="fr-CA" sz="24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effects</a:t>
            </a:r>
            <a:r>
              <a:rPr lang="fr-CA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of </a:t>
            </a:r>
            <a:r>
              <a:rPr lang="fr-CA" sz="24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repeated</a:t>
            </a:r>
            <a:r>
              <a:rPr lang="fr-CA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CA" sz="24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tapping</a:t>
            </a:r>
            <a:r>
              <a:rPr lang="fr-CA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on the </a:t>
            </a:r>
            <a:r>
              <a:rPr lang="fr-CA" sz="24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compartmentalization</a:t>
            </a:r>
            <a:r>
              <a:rPr lang="fr-CA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fr-CA" sz="24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health</a:t>
            </a:r>
            <a:r>
              <a:rPr lang="fr-CA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and </a:t>
            </a:r>
            <a:r>
              <a:rPr lang="fr-CA" sz="24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vigour</a:t>
            </a:r>
            <a:r>
              <a:rPr lang="fr-CA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of </a:t>
            </a:r>
            <a:r>
              <a:rPr lang="fr-CA" sz="24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maple</a:t>
            </a:r>
            <a:r>
              <a:rPr lang="fr-CA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CA" sz="24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trees</a:t>
            </a:r>
            <a:r>
              <a:rPr lang="fr-CA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342900" lvl="0" indent="-342900" algn="just">
              <a:spcAft>
                <a:spcPts val="2400"/>
              </a:spcAft>
              <a:buFont typeface="Wingdings" panose="05000000000000000000" pitchFamily="2" charset="2"/>
              <a:buChar char=""/>
            </a:pPr>
            <a:r>
              <a:rPr lang="fr-CA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</a:t>
            </a:r>
            <a:r>
              <a:rPr lang="fr-CA" sz="24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effects</a:t>
            </a:r>
            <a:r>
              <a:rPr lang="fr-CA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of </a:t>
            </a:r>
            <a:r>
              <a:rPr lang="fr-CA" sz="24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different</a:t>
            </a:r>
            <a:r>
              <a:rPr lang="fr-CA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CA" sz="24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tapping</a:t>
            </a:r>
            <a:r>
              <a:rPr lang="fr-CA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techniques and of the </a:t>
            </a:r>
            <a:r>
              <a:rPr lang="fr-CA" sz="24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material</a:t>
            </a:r>
            <a:r>
              <a:rPr lang="fr-CA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and </a:t>
            </a:r>
            <a:r>
              <a:rPr lang="fr-CA" sz="24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equipment</a:t>
            </a:r>
            <a:r>
              <a:rPr lang="fr-CA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CA" sz="24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used</a:t>
            </a:r>
            <a:r>
              <a:rPr lang="fr-CA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on the </a:t>
            </a:r>
            <a:r>
              <a:rPr lang="fr-CA" sz="24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health</a:t>
            </a:r>
            <a:r>
              <a:rPr lang="fr-CA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and </a:t>
            </a:r>
            <a:r>
              <a:rPr lang="fr-CA" sz="24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vigor</a:t>
            </a:r>
            <a:r>
              <a:rPr lang="fr-CA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of </a:t>
            </a:r>
            <a:r>
              <a:rPr lang="fr-CA" sz="24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maple</a:t>
            </a:r>
            <a:r>
              <a:rPr lang="fr-CA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CA" sz="24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trees</a:t>
            </a:r>
            <a:r>
              <a:rPr lang="fr-CA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0539FB-FCDA-FE5E-38BA-ABF01552C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B10D-D8BC-4F4B-9DF5-6D7DA2AEE3CF}" type="slidenum">
              <a:rPr lang="fr-CA" smtClean="0"/>
              <a:t>2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8627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6E5F0F8-894E-483F-8458-C3101455C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t="24983" r="29470" b="6444"/>
          <a:stretch/>
        </p:blipFill>
        <p:spPr>
          <a:xfrm>
            <a:off x="608411" y="1829943"/>
            <a:ext cx="7370932" cy="3801979"/>
          </a:xfr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C9863D52-E2E4-4A41-8E18-68A8F0BAD842}"/>
              </a:ext>
            </a:extLst>
          </p:cNvPr>
          <p:cNvSpPr txBox="1">
            <a:spLocks/>
          </p:cNvSpPr>
          <p:nvPr/>
        </p:nvSpPr>
        <p:spPr>
          <a:xfrm>
            <a:off x="838199" y="132212"/>
            <a:ext cx="9824049" cy="678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Effects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of </a:t>
            </a:r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tapping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practices on </a:t>
            </a:r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yield</a:t>
            </a:r>
            <a:endParaRPr lang="fr-CA" sz="3600" b="1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47CB032-1B34-49D6-A4D5-995328787C27}"/>
              </a:ext>
            </a:extLst>
          </p:cNvPr>
          <p:cNvSpPr txBox="1"/>
          <p:nvPr/>
        </p:nvSpPr>
        <p:spPr>
          <a:xfrm>
            <a:off x="1751077" y="1433533"/>
            <a:ext cx="57171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1800" b="1" dirty="0" err="1">
                <a:latin typeface="Calibri" panose="020F0502020204030204" pitchFamily="34" charset="0"/>
              </a:rPr>
              <a:t>Effects</a:t>
            </a:r>
            <a:r>
              <a:rPr lang="fr-CA" sz="1800" b="1" dirty="0">
                <a:latin typeface="Calibri" panose="020F0502020204030204" pitchFamily="34" charset="0"/>
              </a:rPr>
              <a:t> of the </a:t>
            </a:r>
            <a:r>
              <a:rPr lang="fr-CA" sz="1800" b="1" dirty="0" err="1">
                <a:latin typeface="Calibri" panose="020F0502020204030204" pitchFamily="34" charset="0"/>
              </a:rPr>
              <a:t>depth</a:t>
            </a:r>
            <a:r>
              <a:rPr lang="fr-CA" sz="1800" b="1" dirty="0">
                <a:latin typeface="Calibri" panose="020F0502020204030204" pitchFamily="34" charset="0"/>
              </a:rPr>
              <a:t> of the </a:t>
            </a:r>
            <a:r>
              <a:rPr lang="fr-CA" sz="1800" b="1" dirty="0" err="1">
                <a:latin typeface="Calibri" panose="020F0502020204030204" pitchFamily="34" charset="0"/>
              </a:rPr>
              <a:t>taphole</a:t>
            </a:r>
            <a:r>
              <a:rPr lang="fr-CA" sz="1800" b="1" dirty="0">
                <a:latin typeface="Calibri" panose="020F0502020204030204" pitchFamily="34" charset="0"/>
              </a:rPr>
              <a:t> </a:t>
            </a:r>
            <a:r>
              <a:rPr lang="fr-CA" sz="1800" b="1" dirty="0" err="1">
                <a:latin typeface="Calibri" panose="020F0502020204030204" pitchFamily="34" charset="0"/>
              </a:rPr>
              <a:t>depth</a:t>
            </a:r>
            <a:endParaRPr lang="fr-CA" sz="1800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E65B8A6-9342-44C7-9DD5-76C7FEEDA039}"/>
              </a:ext>
            </a:extLst>
          </p:cNvPr>
          <p:cNvSpPr txBox="1"/>
          <p:nvPr/>
        </p:nvSpPr>
        <p:spPr>
          <a:xfrm>
            <a:off x="8415662" y="2841306"/>
            <a:ext cx="3305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Deeper</a:t>
            </a:r>
            <a:r>
              <a:rPr lang="fr-FR" sz="2400" b="1" dirty="0"/>
              <a:t> </a:t>
            </a:r>
            <a:r>
              <a:rPr lang="fr-FR" sz="2400" b="1" dirty="0" err="1"/>
              <a:t>cuts</a:t>
            </a:r>
            <a:r>
              <a:rPr lang="fr-FR" sz="2400" b="1" dirty="0"/>
              <a:t> </a:t>
            </a:r>
            <a:r>
              <a:rPr lang="fr-FR" sz="2400" b="1" dirty="0" err="1"/>
              <a:t>increase</a:t>
            </a:r>
            <a:r>
              <a:rPr lang="fr-FR" sz="2400" b="1" dirty="0"/>
              <a:t> </a:t>
            </a:r>
            <a:r>
              <a:rPr lang="fr-FR" sz="2400" b="1" dirty="0" err="1"/>
              <a:t>yield</a:t>
            </a:r>
            <a:r>
              <a:rPr lang="fr-FR" sz="2400" b="1" dirty="0"/>
              <a:t>, up to a </a:t>
            </a:r>
            <a:r>
              <a:rPr lang="fr-FR" sz="2400" b="1" u="sng" dirty="0" err="1"/>
              <a:t>threshold</a:t>
            </a:r>
            <a:endParaRPr lang="fr-FR" sz="2400" b="1" u="sng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FE3E0CB-A252-4999-9050-DE6C4AB6B894}"/>
              </a:ext>
            </a:extLst>
          </p:cNvPr>
          <p:cNvSpPr txBox="1"/>
          <p:nvPr/>
        </p:nvSpPr>
        <p:spPr>
          <a:xfrm rot="19848253">
            <a:off x="3893366" y="1794042"/>
            <a:ext cx="1432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CA" dirty="0"/>
              <a:t>44,45 mm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5711846-1A5E-4509-809E-2044E8E10783}"/>
              </a:ext>
            </a:extLst>
          </p:cNvPr>
          <p:cNvSpPr txBox="1"/>
          <p:nvPr/>
        </p:nvSpPr>
        <p:spPr>
          <a:xfrm>
            <a:off x="608411" y="5659000"/>
            <a:ext cx="573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Source : communication de Abby van den Berg, U. Vermont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14E1727-21F6-8D96-6326-1CDE1827D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B10D-D8BC-4F4B-9DF5-6D7DA2AEE3CF}" type="slidenum">
              <a:rPr lang="fr-CA" smtClean="0"/>
              <a:t>20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8310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9BB975-F422-4CC6-9697-08835DEC8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60" y="138622"/>
            <a:ext cx="10515600" cy="733833"/>
          </a:xfrm>
        </p:spPr>
        <p:txBody>
          <a:bodyPr>
            <a:normAutofit/>
          </a:bodyPr>
          <a:lstStyle/>
          <a:p>
            <a:r>
              <a:rPr lang="fr-CA" sz="3600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Priority</a:t>
            </a:r>
            <a:r>
              <a:rPr lang="fr-CA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of </a:t>
            </a:r>
            <a:r>
              <a:rPr lang="fr-CA" sz="3600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knowledge</a:t>
            </a:r>
            <a:r>
              <a:rPr lang="fr-CA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acquisition</a:t>
            </a:r>
            <a:endParaRPr lang="fr-CA" sz="3600" b="1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3E949D-023A-4117-82E2-2550BC466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60" y="963895"/>
            <a:ext cx="11038560" cy="5981351"/>
          </a:xfrm>
        </p:spPr>
        <p:txBody>
          <a:bodyPr>
            <a:normAutofit fontScale="92500" lnSpcReduction="20000"/>
          </a:bodyPr>
          <a:lstStyle/>
          <a:p>
            <a:pPr lvl="1" algn="just">
              <a:spcAft>
                <a:spcPts val="800"/>
              </a:spcAft>
            </a:pP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Effects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tapping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maple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growth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lvl="1" algn="just">
              <a:spcAft>
                <a:spcPts val="800"/>
              </a:spcAft>
            </a:pP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Effects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new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tapping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techniques on the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amount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water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collected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1" algn="just">
              <a:spcAft>
                <a:spcPts val="800"/>
              </a:spcAft>
            </a:pP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Effects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new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tapping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techniques on the spatial distribution of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compartmentalization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the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sapwood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maple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the causes of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high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variability</a:t>
            </a:r>
            <a:endParaRPr lang="fr-CA" sz="28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spcAft>
                <a:spcPts val="800"/>
              </a:spcAft>
            </a:pP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dynamics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reserves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maple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trees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spring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its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effects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the long-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growth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maple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trees</a:t>
            </a:r>
            <a:endParaRPr lang="fr-CA" sz="28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spcAft>
                <a:spcPts val="800"/>
              </a:spcAft>
            </a:pP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loss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hydraulic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conductivity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tree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caused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the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compartmentalization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sapwood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following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tapping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particularly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following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dry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summer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1" algn="just">
              <a:spcAft>
                <a:spcPts val="800"/>
              </a:spcAft>
            </a:pP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resilience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maples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various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stresses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such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dry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summers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winters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significant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thawing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significant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defoliation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during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summer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considering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decrease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reserves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the proportion of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conductive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xylem</a:t>
            </a:r>
            <a:endParaRPr lang="fr-CA" sz="28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spcAft>
                <a:spcPts val="800"/>
              </a:spcAft>
            </a:pP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Importance of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companion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species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maple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management to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resilience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CA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maple</a:t>
            </a:r>
            <a:r>
              <a:rPr lang="fr-C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stands to global changes</a:t>
            </a:r>
            <a:endParaRPr lang="fr-CA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05E7A6-23C5-605C-944E-D852469AB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B10D-D8BC-4F4B-9DF5-6D7DA2AEE3CF}" type="slidenum">
              <a:rPr lang="fr-CA" smtClean="0"/>
              <a:t>21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64642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re 1">
            <a:extLst>
              <a:ext uri="{FF2B5EF4-FFF2-40B4-BE49-F238E27FC236}">
                <a16:creationId xmlns:a16="http://schemas.microsoft.com/office/drawing/2014/main" id="{D5FD3195-A7E0-41DF-A2E9-0F2A32390F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CA" altLang="fr-FR" dirty="0"/>
          </a:p>
        </p:txBody>
      </p:sp>
      <p:sp>
        <p:nvSpPr>
          <p:cNvPr id="120835" name="Espace réservé du contenu 2">
            <a:extLst>
              <a:ext uri="{FF2B5EF4-FFF2-40B4-BE49-F238E27FC236}">
                <a16:creationId xmlns:a16="http://schemas.microsoft.com/office/drawing/2014/main" id="{024FD382-545C-492C-AD75-F53F7AD52B9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CA" altLang="fr-FR" dirty="0"/>
          </a:p>
        </p:txBody>
      </p:sp>
      <p:pic>
        <p:nvPicPr>
          <p:cNvPr id="120836" name="Picture 2">
            <a:extLst>
              <a:ext uri="{FF2B5EF4-FFF2-40B4-BE49-F238E27FC236}">
                <a16:creationId xmlns:a16="http://schemas.microsoft.com/office/drawing/2014/main" id="{04A62C3C-7CF4-4C8C-B586-C162A28DC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12192000" cy="709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">
            <a:extLst>
              <a:ext uri="{FF2B5EF4-FFF2-40B4-BE49-F238E27FC236}">
                <a16:creationId xmlns:a16="http://schemas.microsoft.com/office/drawing/2014/main" id="{A4D8FB81-275A-4135-BAF9-7AD3C653C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3" y="2940051"/>
            <a:ext cx="2952750" cy="1754326"/>
          </a:xfrm>
          <a:prstGeom prst="rect">
            <a:avLst/>
          </a:prstGeom>
          <a:solidFill>
            <a:schemeClr val="tx1">
              <a:alpha val="94000"/>
            </a:schemeClr>
          </a:solidFill>
          <a:ln w="349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CA" altLang="fr-FR" sz="5400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9ACA4AF-9F2A-5E9D-0C57-5D8E373FB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B10D-D8BC-4F4B-9DF5-6D7DA2AEE3CF}" type="slidenum">
              <a:rPr lang="fr-CA" smtClean="0"/>
              <a:t>22</a:t>
            </a:fld>
            <a:endParaRPr lang="fr-CA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6C15ECA8-8852-44EA-893E-605A32A76912}"/>
              </a:ext>
            </a:extLst>
          </p:cNvPr>
          <p:cNvSpPr txBox="1"/>
          <p:nvPr/>
        </p:nvSpPr>
        <p:spPr>
          <a:xfrm>
            <a:off x="800100" y="5239"/>
            <a:ext cx="101155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Major long-</a:t>
            </a:r>
            <a:r>
              <a:rPr lang="fr-CA" sz="2800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term</a:t>
            </a:r>
            <a:r>
              <a:rPr lang="fr-CA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CA" sz="2800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biological</a:t>
            </a:r>
            <a:r>
              <a:rPr lang="fr-CA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and </a:t>
            </a:r>
            <a:r>
              <a:rPr lang="fr-CA" sz="2800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climate</a:t>
            </a:r>
            <a:r>
              <a:rPr lang="fr-CA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CA" sz="2800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threats</a:t>
            </a:r>
            <a:r>
              <a:rPr lang="fr-CA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and interventions to </a:t>
            </a:r>
            <a:r>
              <a:rPr lang="fr-CA" sz="2800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reduce</a:t>
            </a:r>
            <a:r>
              <a:rPr lang="fr-CA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CA" sz="2800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their</a:t>
            </a:r>
            <a:r>
              <a:rPr lang="fr-CA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CA" sz="2800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negative</a:t>
            </a:r>
            <a:r>
              <a:rPr lang="fr-CA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impacts</a:t>
            </a:r>
            <a:endParaRPr lang="fr-CA" sz="2800" dirty="0">
              <a:solidFill>
                <a:srgbClr val="0070C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AA5ED4D-4AF4-400D-02C0-7CE01F26C051}"/>
              </a:ext>
            </a:extLst>
          </p:cNvPr>
          <p:cNvSpPr txBox="1"/>
          <p:nvPr/>
        </p:nvSpPr>
        <p:spPr>
          <a:xfrm rot="16200000">
            <a:off x="23739" y="2042217"/>
            <a:ext cx="899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Threats</a:t>
            </a:r>
            <a:endParaRPr lang="fr-FR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543E03C-F504-FBBB-3F48-F1DAD362F1FF}"/>
              </a:ext>
            </a:extLst>
          </p:cNvPr>
          <p:cNvSpPr txBox="1"/>
          <p:nvPr/>
        </p:nvSpPr>
        <p:spPr>
          <a:xfrm rot="16200000">
            <a:off x="-675972" y="4735236"/>
            <a:ext cx="2286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Possible interventions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C707090-5068-C773-C947-6B9D618C718A}"/>
              </a:ext>
            </a:extLst>
          </p:cNvPr>
          <p:cNvSpPr txBox="1"/>
          <p:nvPr/>
        </p:nvSpPr>
        <p:spPr>
          <a:xfrm>
            <a:off x="915945" y="1894611"/>
            <a:ext cx="1374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Acid Rain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DEF47AA-939B-DFFB-3CD7-78E79E541F32}"/>
              </a:ext>
            </a:extLst>
          </p:cNvPr>
          <p:cNvSpPr txBox="1"/>
          <p:nvPr/>
        </p:nvSpPr>
        <p:spPr>
          <a:xfrm>
            <a:off x="2530056" y="1849458"/>
            <a:ext cx="1844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/>
              <a:t>Climate</a:t>
            </a:r>
            <a:endParaRPr lang="fr-FR" sz="2400" b="1" dirty="0"/>
          </a:p>
          <a:p>
            <a:pPr algn="ctr"/>
            <a:r>
              <a:rPr lang="fr-FR" sz="2400" b="1" dirty="0" err="1"/>
              <a:t>Extremes</a:t>
            </a:r>
            <a:endParaRPr lang="fr-FR" sz="2400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D8E44BB-5BC6-87CE-EFB2-8FBCE25A3F4A}"/>
              </a:ext>
            </a:extLst>
          </p:cNvPr>
          <p:cNvSpPr txBox="1"/>
          <p:nvPr/>
        </p:nvSpPr>
        <p:spPr>
          <a:xfrm>
            <a:off x="4743371" y="1894611"/>
            <a:ext cx="1352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/>
              <a:t>Droughts</a:t>
            </a:r>
            <a:endParaRPr lang="fr-FR" sz="2400" b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64BD453-24F0-C570-1EC0-7EBBF20D1CE5}"/>
              </a:ext>
            </a:extLst>
          </p:cNvPr>
          <p:cNvSpPr txBox="1"/>
          <p:nvPr/>
        </p:nvSpPr>
        <p:spPr>
          <a:xfrm>
            <a:off x="6430686" y="1849458"/>
            <a:ext cx="1612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/>
              <a:t>Insects</a:t>
            </a:r>
            <a:r>
              <a:rPr lang="fr-FR" sz="2400" b="1" dirty="0"/>
              <a:t> and </a:t>
            </a:r>
            <a:r>
              <a:rPr lang="fr-FR" sz="2400" b="1" dirty="0" err="1"/>
              <a:t>diseases</a:t>
            </a:r>
            <a:endParaRPr lang="fr-FR" sz="2400" b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012EE67-8B6F-02DE-8887-F440B54DBD65}"/>
              </a:ext>
            </a:extLst>
          </p:cNvPr>
          <p:cNvSpPr txBox="1"/>
          <p:nvPr/>
        </p:nvSpPr>
        <p:spPr>
          <a:xfrm>
            <a:off x="1399309" y="5603364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Liming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FA7A3CA-94C6-A11B-5668-9A97213C4A41}"/>
              </a:ext>
            </a:extLst>
          </p:cNvPr>
          <p:cNvSpPr txBox="1"/>
          <p:nvPr/>
        </p:nvSpPr>
        <p:spPr>
          <a:xfrm>
            <a:off x="3287278" y="5611270"/>
            <a:ext cx="1610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Forest </a:t>
            </a:r>
            <a:r>
              <a:rPr lang="fr-FR" dirty="0" err="1"/>
              <a:t>diversity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110F03C-BCF1-677B-23A4-4966608C53DE}"/>
              </a:ext>
            </a:extLst>
          </p:cNvPr>
          <p:cNvSpPr txBox="1"/>
          <p:nvPr/>
        </p:nvSpPr>
        <p:spPr>
          <a:xfrm>
            <a:off x="5958858" y="5603364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Thinning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75CA6B0-CD26-156A-4439-9C8F059667E3}"/>
              </a:ext>
            </a:extLst>
          </p:cNvPr>
          <p:cNvSpPr txBox="1"/>
          <p:nvPr/>
        </p:nvSpPr>
        <p:spPr>
          <a:xfrm>
            <a:off x="8317289" y="5598660"/>
            <a:ext cx="1316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Surveillance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9ADA05D-F59C-EBED-0144-67ABE4BA0578}"/>
              </a:ext>
            </a:extLst>
          </p:cNvPr>
          <p:cNvSpPr txBox="1"/>
          <p:nvPr/>
        </p:nvSpPr>
        <p:spPr>
          <a:xfrm>
            <a:off x="8281761" y="1898089"/>
            <a:ext cx="61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/>
              <a:t>Ice</a:t>
            </a:r>
            <a:r>
              <a:rPr lang="fr-FR" sz="2400" b="1" dirty="0"/>
              <a:t>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8178472-C0DC-913C-81BA-D7335E97A7EF}"/>
              </a:ext>
            </a:extLst>
          </p:cNvPr>
          <p:cNvSpPr txBox="1"/>
          <p:nvPr/>
        </p:nvSpPr>
        <p:spPr>
          <a:xfrm>
            <a:off x="9344553" y="1894611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/>
              <a:t>Winds</a:t>
            </a:r>
            <a:endParaRPr lang="fr-FR" sz="2400" b="1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383FA98-7F61-DC4A-03DD-81DCB89CFC42}"/>
              </a:ext>
            </a:extLst>
          </p:cNvPr>
          <p:cNvSpPr txBox="1"/>
          <p:nvPr/>
        </p:nvSpPr>
        <p:spPr>
          <a:xfrm>
            <a:off x="10513081" y="1842587"/>
            <a:ext cx="14309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500" b="1" dirty="0"/>
              <a:t>Excessive grazing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53702E6-E187-5CDE-EB2F-B33DC82BA620}"/>
              </a:ext>
            </a:extLst>
          </p:cNvPr>
          <p:cNvSpPr txBox="1"/>
          <p:nvPr/>
        </p:nvSpPr>
        <p:spPr>
          <a:xfrm>
            <a:off x="10068934" y="5603364"/>
            <a:ext cx="1566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Population</a:t>
            </a:r>
          </a:p>
          <a:p>
            <a:pPr algn="ctr"/>
            <a:r>
              <a:rPr lang="fr-FR" dirty="0"/>
              <a:t>management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A19BC528-AD92-0725-52FA-7BA58C7AD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500" y="4110332"/>
            <a:ext cx="187908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 descr="Une image contenant intérieur, ustensiles de cuisine, casserole&#10;&#10;Description générée automatiquement">
            <a:extLst>
              <a:ext uri="{FF2B5EF4-FFF2-40B4-BE49-F238E27FC236}">
                <a16:creationId xmlns:a16="http://schemas.microsoft.com/office/drawing/2014/main" id="{63B603A5-9F4B-AC68-5593-3B5499C86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939" y="4110331"/>
            <a:ext cx="1417039" cy="1378167"/>
          </a:xfrm>
          <a:prstGeom prst="rect">
            <a:avLst/>
          </a:prstGeom>
        </p:spPr>
      </p:pic>
      <p:pic>
        <p:nvPicPr>
          <p:cNvPr id="22" name="Image 21" descr="Une image contenant arbre, extérieur, herbe, forêt&#10;&#10;Description générée automatiquement">
            <a:extLst>
              <a:ext uri="{FF2B5EF4-FFF2-40B4-BE49-F238E27FC236}">
                <a16:creationId xmlns:a16="http://schemas.microsoft.com/office/drawing/2014/main" id="{C93FD517-CC23-409E-B406-893D709979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3711" b="23348"/>
          <a:stretch/>
        </p:blipFill>
        <p:spPr>
          <a:xfrm>
            <a:off x="5392104" y="4110331"/>
            <a:ext cx="2063107" cy="1378167"/>
          </a:xfrm>
          <a:prstGeom prst="rect">
            <a:avLst/>
          </a:prstGeom>
        </p:spPr>
      </p:pic>
      <p:pic>
        <p:nvPicPr>
          <p:cNvPr id="24" name="Image 23" descr="Une image contenant candélabre&#10;&#10;Description générée automatiquement">
            <a:extLst>
              <a:ext uri="{FF2B5EF4-FFF2-40B4-BE49-F238E27FC236}">
                <a16:creationId xmlns:a16="http://schemas.microsoft.com/office/drawing/2014/main" id="{46EA3EFD-BFFD-1E87-72D8-38C344589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934" y="4110331"/>
            <a:ext cx="1378167" cy="1378167"/>
          </a:xfrm>
          <a:prstGeom prst="rect">
            <a:avLst/>
          </a:prstGeom>
        </p:spPr>
      </p:pic>
      <p:pic>
        <p:nvPicPr>
          <p:cNvPr id="26" name="Image 25" descr="Une image contenant télescope, intérieur, projecteur&#10;&#10;Description générée automatiquement">
            <a:extLst>
              <a:ext uri="{FF2B5EF4-FFF2-40B4-BE49-F238E27FC236}">
                <a16:creationId xmlns:a16="http://schemas.microsoft.com/office/drawing/2014/main" id="{54A8A231-8802-D56A-4544-05C8E224B4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969" y="4110331"/>
            <a:ext cx="2013760" cy="1378167"/>
          </a:xfrm>
          <a:prstGeom prst="rect">
            <a:avLst/>
          </a:prstGeom>
        </p:spPr>
      </p:pic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01C5A3C3-6026-C56D-44DC-45ECE81B7533}"/>
              </a:ext>
            </a:extLst>
          </p:cNvPr>
          <p:cNvCxnSpPr>
            <a:stCxn id="4" idx="2"/>
            <a:endCxn id="20" idx="0"/>
          </p:cNvCxnSpPr>
          <p:nvPr/>
        </p:nvCxnSpPr>
        <p:spPr>
          <a:xfrm>
            <a:off x="1602992" y="2356276"/>
            <a:ext cx="448467" cy="17540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08B6FB4F-6E93-2453-8338-2CF238546744}"/>
              </a:ext>
            </a:extLst>
          </p:cNvPr>
          <p:cNvCxnSpPr>
            <a:stCxn id="4" idx="2"/>
            <a:endCxn id="19" idx="0"/>
          </p:cNvCxnSpPr>
          <p:nvPr/>
        </p:nvCxnSpPr>
        <p:spPr>
          <a:xfrm>
            <a:off x="1602992" y="2356276"/>
            <a:ext cx="2532050" cy="17540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F13397AB-29B3-287C-EF25-D2E59F0B4852}"/>
              </a:ext>
            </a:extLst>
          </p:cNvPr>
          <p:cNvCxnSpPr>
            <a:cxnSpLocks/>
            <a:stCxn id="8" idx="2"/>
            <a:endCxn id="19" idx="0"/>
          </p:cNvCxnSpPr>
          <p:nvPr/>
        </p:nvCxnSpPr>
        <p:spPr>
          <a:xfrm>
            <a:off x="3452146" y="2680455"/>
            <a:ext cx="682896" cy="14298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ED35811A-F7B4-270D-37BE-92C205C2DD70}"/>
              </a:ext>
            </a:extLst>
          </p:cNvPr>
          <p:cNvCxnSpPr>
            <a:cxnSpLocks/>
            <a:stCxn id="9" idx="2"/>
            <a:endCxn id="22" idx="0"/>
          </p:cNvCxnSpPr>
          <p:nvPr/>
        </p:nvCxnSpPr>
        <p:spPr>
          <a:xfrm>
            <a:off x="5419871" y="2356276"/>
            <a:ext cx="1003787" cy="175405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1E8EC82C-DC39-49D5-3249-5E68CC6FC735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4124687" y="2356276"/>
            <a:ext cx="1295184" cy="1730092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11B608F6-9073-601C-8A70-487C40E8EFC5}"/>
              </a:ext>
            </a:extLst>
          </p:cNvPr>
          <p:cNvCxnSpPr>
            <a:cxnSpLocks/>
            <a:stCxn id="10" idx="2"/>
            <a:endCxn id="22" idx="0"/>
          </p:cNvCxnSpPr>
          <p:nvPr/>
        </p:nvCxnSpPr>
        <p:spPr>
          <a:xfrm flipH="1">
            <a:off x="6423658" y="2680455"/>
            <a:ext cx="813256" cy="142987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A4D64820-9D30-8A86-18B7-72AED678968C}"/>
              </a:ext>
            </a:extLst>
          </p:cNvPr>
          <p:cNvCxnSpPr>
            <a:cxnSpLocks/>
            <a:stCxn id="10" idx="2"/>
            <a:endCxn id="26" idx="0"/>
          </p:cNvCxnSpPr>
          <p:nvPr/>
        </p:nvCxnSpPr>
        <p:spPr>
          <a:xfrm>
            <a:off x="7236914" y="2680455"/>
            <a:ext cx="1526935" cy="142987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9B0F663E-2C43-C7FF-CB13-E6C02CB70CAD}"/>
              </a:ext>
            </a:extLst>
          </p:cNvPr>
          <p:cNvCxnSpPr>
            <a:cxnSpLocks/>
            <a:stCxn id="15" idx="2"/>
            <a:endCxn id="20" idx="0"/>
          </p:cNvCxnSpPr>
          <p:nvPr/>
        </p:nvCxnSpPr>
        <p:spPr>
          <a:xfrm flipH="1">
            <a:off x="2051459" y="2359754"/>
            <a:ext cx="6539842" cy="1750577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E23CDF85-555C-3640-283A-3E67E5DAB65C}"/>
              </a:ext>
            </a:extLst>
          </p:cNvPr>
          <p:cNvCxnSpPr>
            <a:cxnSpLocks/>
            <a:stCxn id="15" idx="2"/>
            <a:endCxn id="26" idx="0"/>
          </p:cNvCxnSpPr>
          <p:nvPr/>
        </p:nvCxnSpPr>
        <p:spPr>
          <a:xfrm>
            <a:off x="8591301" y="2359754"/>
            <a:ext cx="172548" cy="1750577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66FB035D-2678-2E0E-7820-BED6874EA257}"/>
              </a:ext>
            </a:extLst>
          </p:cNvPr>
          <p:cNvCxnSpPr>
            <a:cxnSpLocks/>
            <a:stCxn id="16" idx="2"/>
            <a:endCxn id="19" idx="0"/>
          </p:cNvCxnSpPr>
          <p:nvPr/>
        </p:nvCxnSpPr>
        <p:spPr>
          <a:xfrm flipH="1">
            <a:off x="4135042" y="2356276"/>
            <a:ext cx="5705801" cy="175405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792E17F4-92DE-85C6-0DD1-7CA918404453}"/>
              </a:ext>
            </a:extLst>
          </p:cNvPr>
          <p:cNvCxnSpPr>
            <a:cxnSpLocks/>
            <a:stCxn id="17" idx="2"/>
            <a:endCxn id="24" idx="0"/>
          </p:cNvCxnSpPr>
          <p:nvPr/>
        </p:nvCxnSpPr>
        <p:spPr>
          <a:xfrm flipH="1">
            <a:off x="10758018" y="2704361"/>
            <a:ext cx="470529" cy="140597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A7310E0-68B0-7E89-43E9-22E999A67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B10D-D8BC-4F4B-9DF5-6D7DA2AEE3CF}" type="slidenum">
              <a:rPr lang="fr-CA" smtClean="0"/>
              <a:t>3</a:t>
            </a:fld>
            <a:endParaRPr lang="fr-CA" dirty="0"/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6B77289C-6538-DAF2-147B-82A18714B5A4}"/>
              </a:ext>
            </a:extLst>
          </p:cNvPr>
          <p:cNvCxnSpPr>
            <a:cxnSpLocks/>
            <a:stCxn id="10" idx="2"/>
            <a:endCxn id="19" idx="0"/>
          </p:cNvCxnSpPr>
          <p:nvPr/>
        </p:nvCxnSpPr>
        <p:spPr>
          <a:xfrm flipH="1">
            <a:off x="4135042" y="2680455"/>
            <a:ext cx="3101872" cy="142987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8497674B-8FC4-64D4-E35C-BF37881D4E1E}"/>
              </a:ext>
            </a:extLst>
          </p:cNvPr>
          <p:cNvCxnSpPr>
            <a:cxnSpLocks/>
            <a:stCxn id="8" idx="2"/>
            <a:endCxn id="20" idx="0"/>
          </p:cNvCxnSpPr>
          <p:nvPr/>
        </p:nvCxnSpPr>
        <p:spPr>
          <a:xfrm flipH="1">
            <a:off x="2051459" y="2680455"/>
            <a:ext cx="1400687" cy="14298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F6A25768-3EE1-5362-FC75-48ABA8EDBD1D}"/>
              </a:ext>
            </a:extLst>
          </p:cNvPr>
          <p:cNvCxnSpPr>
            <a:cxnSpLocks/>
            <a:stCxn id="9" idx="2"/>
            <a:endCxn id="20" idx="0"/>
          </p:cNvCxnSpPr>
          <p:nvPr/>
        </p:nvCxnSpPr>
        <p:spPr>
          <a:xfrm flipH="1">
            <a:off x="2051459" y="2356276"/>
            <a:ext cx="3368412" cy="175405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56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96D93C2-46F7-4939-9E56-7D8C787778D9}"/>
              </a:ext>
            </a:extLst>
          </p:cNvPr>
          <p:cNvSpPr txBox="1">
            <a:spLocks/>
          </p:cNvSpPr>
          <p:nvPr/>
        </p:nvSpPr>
        <p:spPr>
          <a:xfrm>
            <a:off x="838199" y="132212"/>
            <a:ext cx="9824049" cy="678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What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is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a </a:t>
            </a:r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healthy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maple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?</a:t>
            </a:r>
            <a:endParaRPr lang="fr-CA" sz="3600" b="1" dirty="0">
              <a:solidFill>
                <a:srgbClr val="0070C0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A3AC8BE6-276C-4DAA-B546-2CD5711A3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757" y="1601716"/>
            <a:ext cx="4464315" cy="3654568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r-FR" sz="24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Less</a:t>
            </a:r>
            <a:r>
              <a:rPr lang="fr-FR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than</a:t>
            </a:r>
            <a:r>
              <a:rPr lang="fr-FR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10% </a:t>
            </a:r>
            <a:r>
              <a:rPr lang="fr-FR" sz="24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dieback</a:t>
            </a:r>
            <a:r>
              <a:rPr lang="fr-FR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in </a:t>
            </a:r>
            <a:r>
              <a:rPr lang="fr-FR" sz="24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its</a:t>
            </a:r>
            <a:r>
              <a:rPr lang="fr-FR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crown </a:t>
            </a: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r-FR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Full crown and </a:t>
            </a:r>
            <a:r>
              <a:rPr lang="fr-FR" sz="24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little</a:t>
            </a:r>
            <a:r>
              <a:rPr lang="fr-FR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competition</a:t>
            </a:r>
            <a:r>
              <a:rPr lang="fr-FR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from</a:t>
            </a:r>
            <a:r>
              <a:rPr lang="fr-FR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dominants or </a:t>
            </a:r>
            <a:r>
              <a:rPr lang="fr-FR" sz="24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codominants</a:t>
            </a:r>
            <a:endParaRPr lang="fr-FR" sz="2400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r-FR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No </a:t>
            </a:r>
            <a:r>
              <a:rPr lang="fr-FR" sz="24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defoliation</a:t>
            </a:r>
            <a:r>
              <a:rPr lang="fr-FR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or major </a:t>
            </a:r>
            <a:r>
              <a:rPr lang="fr-FR" sz="24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branch</a:t>
            </a:r>
            <a:r>
              <a:rPr lang="fr-FR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loss</a:t>
            </a:r>
            <a:r>
              <a:rPr lang="fr-FR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in the last 2 </a:t>
            </a:r>
            <a:r>
              <a:rPr lang="fr-FR" sz="24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years</a:t>
            </a:r>
            <a:endParaRPr lang="fr-CA" sz="2400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F0D43D4-7DF6-4E1B-9F98-B2C945D35573}"/>
              </a:ext>
            </a:extLst>
          </p:cNvPr>
          <p:cNvGrpSpPr/>
          <p:nvPr/>
        </p:nvGrpSpPr>
        <p:grpSpPr>
          <a:xfrm>
            <a:off x="5750223" y="1207655"/>
            <a:ext cx="6216072" cy="4585131"/>
            <a:chOff x="5750223" y="1207655"/>
            <a:chExt cx="6216072" cy="4585131"/>
          </a:xfrm>
        </p:grpSpPr>
        <p:pic>
          <p:nvPicPr>
            <p:cNvPr id="9" name="Image 8" descr="Une image contenant arbre, extérieur, plante, parc&#10;&#10;Description générée automatiquement">
              <a:extLst>
                <a:ext uri="{FF2B5EF4-FFF2-40B4-BE49-F238E27FC236}">
                  <a16:creationId xmlns:a16="http://schemas.microsoft.com/office/drawing/2014/main" id="{EDAB013D-AACA-4DCC-BEAB-50E57E00BD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2" r="9781"/>
            <a:stretch/>
          </p:blipFill>
          <p:spPr>
            <a:xfrm>
              <a:off x="5750223" y="1207655"/>
              <a:ext cx="6216072" cy="4585131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71937AF1-F17A-4765-ACB1-E721D866B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8123" y="4964614"/>
              <a:ext cx="828172" cy="828172"/>
            </a:xfrm>
            <a:prstGeom prst="rect">
              <a:avLst/>
            </a:prstGeom>
          </p:spPr>
        </p:pic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EF5FE8A-92AA-8F93-0709-607DDEE3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B10D-D8BC-4F4B-9DF5-6D7DA2AEE3CF}" type="slidenum">
              <a:rPr lang="fr-CA" smtClean="0"/>
              <a:t>4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41402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86FC341-549B-47B8-A016-81647579E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698" y="1171929"/>
            <a:ext cx="5459301" cy="3047934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r-FR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No or few </a:t>
            </a:r>
            <a:r>
              <a:rPr lang="fr-FR" sz="24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signs</a:t>
            </a:r>
            <a:r>
              <a:rPr lang="fr-FR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of stress </a:t>
            </a:r>
            <a:r>
              <a:rPr lang="fr-FR" sz="24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caused</a:t>
            </a:r>
            <a:r>
              <a:rPr lang="fr-FR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by </a:t>
            </a:r>
            <a:r>
              <a:rPr lang="fr-FR" sz="24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insects</a:t>
            </a:r>
            <a:r>
              <a:rPr lang="fr-FR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and/or </a:t>
            </a:r>
            <a:r>
              <a:rPr lang="fr-FR" sz="24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diseases</a:t>
            </a:r>
            <a:endParaRPr lang="fr-FR" sz="2400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r-FR" sz="24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Healthy</a:t>
            </a:r>
            <a:r>
              <a:rPr lang="fr-FR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trunk</a:t>
            </a:r>
            <a:r>
              <a:rPr lang="fr-FR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with</a:t>
            </a:r>
            <a:r>
              <a:rPr lang="fr-FR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no major </a:t>
            </a:r>
            <a:r>
              <a:rPr lang="fr-FR" sz="24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defects</a:t>
            </a:r>
            <a:r>
              <a:rPr lang="fr-FR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or injuries</a:t>
            </a:r>
          </a:p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r-FR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No </a:t>
            </a:r>
            <a:r>
              <a:rPr lang="fr-FR" sz="24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signs</a:t>
            </a:r>
            <a:r>
              <a:rPr lang="fr-FR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of </a:t>
            </a:r>
            <a:r>
              <a:rPr lang="fr-FR" sz="24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internal</a:t>
            </a:r>
            <a:r>
              <a:rPr lang="fr-FR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rot</a:t>
            </a:r>
            <a:endParaRPr lang="fr-CA" sz="2400" dirty="0"/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7F85A66-81D3-4878-941C-ECE6B5966BB7}"/>
              </a:ext>
            </a:extLst>
          </p:cNvPr>
          <p:cNvGrpSpPr/>
          <p:nvPr/>
        </p:nvGrpSpPr>
        <p:grpSpPr>
          <a:xfrm>
            <a:off x="1532683" y="3659908"/>
            <a:ext cx="3239516" cy="3085544"/>
            <a:chOff x="1532683" y="3659908"/>
            <a:chExt cx="3239516" cy="3085544"/>
          </a:xfrm>
        </p:grpSpPr>
        <p:pic>
          <p:nvPicPr>
            <p:cNvPr id="8" name="Image 7" descr="Une image contenant jaune, insecte, noir&#10;&#10;Description générée automatiquement">
              <a:extLst>
                <a:ext uri="{FF2B5EF4-FFF2-40B4-BE49-F238E27FC236}">
                  <a16:creationId xmlns:a16="http://schemas.microsoft.com/office/drawing/2014/main" id="{04E5642F-029C-4308-8F74-672F2641F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2683" y="3659908"/>
              <a:ext cx="3239516" cy="2802941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D11B0BF-9E69-45C4-8B70-AC44E6D3D25E}"/>
                </a:ext>
              </a:extLst>
            </p:cNvPr>
            <p:cNvSpPr txBox="1"/>
            <p:nvPr/>
          </p:nvSpPr>
          <p:spPr>
            <a:xfrm>
              <a:off x="1532683" y="6437675"/>
              <a:ext cx="9733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Maple drill</a:t>
              </a: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4BB64E5-ACE5-49B8-BD36-F896661BD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2683" y="5499958"/>
              <a:ext cx="962891" cy="962891"/>
            </a:xfrm>
            <a:prstGeom prst="rect">
              <a:avLst/>
            </a:prstGeom>
          </p:spPr>
        </p:pic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EA3EE83F-C138-43AA-B420-9834ADFB1FE2}"/>
              </a:ext>
            </a:extLst>
          </p:cNvPr>
          <p:cNvGrpSpPr/>
          <p:nvPr/>
        </p:nvGrpSpPr>
        <p:grpSpPr>
          <a:xfrm>
            <a:off x="7347387" y="2629426"/>
            <a:ext cx="3949956" cy="4068661"/>
            <a:chOff x="7347387" y="2629426"/>
            <a:chExt cx="3949956" cy="4068661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969348DB-99F0-43A2-A4F8-792BE60862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19" b="13294"/>
            <a:stretch/>
          </p:blipFill>
          <p:spPr>
            <a:xfrm>
              <a:off x="7347387" y="2629426"/>
              <a:ext cx="3651295" cy="4068661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CD8359EF-1A46-4AAA-AE9A-C0009AD38303}"/>
                </a:ext>
              </a:extLst>
            </p:cNvPr>
            <p:cNvSpPr txBox="1"/>
            <p:nvPr/>
          </p:nvSpPr>
          <p:spPr>
            <a:xfrm rot="16200000">
              <a:off x="10252073" y="3692282"/>
              <a:ext cx="181354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dirty="0"/>
                <a:t>André Carpentier, RNCAN</a:t>
              </a:r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6720E2F0-0983-4130-B92E-708892757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7729" y="5857735"/>
              <a:ext cx="750953" cy="840352"/>
            </a:xfrm>
            <a:prstGeom prst="rect">
              <a:avLst/>
            </a:prstGeom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8F23B1BB-23C0-48E2-A90B-6697C4C3E473}"/>
              </a:ext>
            </a:extLst>
          </p:cNvPr>
          <p:cNvGrpSpPr/>
          <p:nvPr/>
        </p:nvGrpSpPr>
        <p:grpSpPr>
          <a:xfrm>
            <a:off x="8030280" y="438186"/>
            <a:ext cx="3842723" cy="2589033"/>
            <a:chOff x="8030280" y="438186"/>
            <a:chExt cx="3842723" cy="2589033"/>
          </a:xfrm>
        </p:grpSpPr>
        <p:pic>
          <p:nvPicPr>
            <p:cNvPr id="23" name="Image 22" descr="Une image contenant chocolat&#10;&#10;Description générée automatiquement">
              <a:extLst>
                <a:ext uri="{FF2B5EF4-FFF2-40B4-BE49-F238E27FC236}">
                  <a16:creationId xmlns:a16="http://schemas.microsoft.com/office/drawing/2014/main" id="{5421DF9D-9C7A-4CCF-AC01-514E87002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0280" y="438186"/>
              <a:ext cx="3842723" cy="2589033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A009E93-5693-43DC-801D-7E3D5E7C0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4427" y="2189527"/>
              <a:ext cx="748576" cy="837692"/>
            </a:xfrm>
            <a:prstGeom prst="rect">
              <a:avLst/>
            </a:prstGeom>
          </p:spPr>
        </p:pic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C313E46-F747-4980-CB12-4991F9DC6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B10D-D8BC-4F4B-9DF5-6D7DA2AEE3CF}" type="slidenum">
              <a:rPr lang="fr-CA" smtClean="0"/>
              <a:t>5</a:t>
            </a:fld>
            <a:endParaRPr lang="fr-CA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CADBB277-4FD3-B941-9B22-285F6130E79F}"/>
              </a:ext>
            </a:extLst>
          </p:cNvPr>
          <p:cNvSpPr txBox="1">
            <a:spLocks/>
          </p:cNvSpPr>
          <p:nvPr/>
        </p:nvSpPr>
        <p:spPr>
          <a:xfrm>
            <a:off x="636698" y="176886"/>
            <a:ext cx="9824049" cy="678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What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is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a </a:t>
            </a:r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healthy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maple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?</a:t>
            </a:r>
            <a:endParaRPr lang="fr-CA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98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0703329-F2E1-47DB-9CB8-2D5AE3A88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575" y="1037505"/>
            <a:ext cx="10654700" cy="4772745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r-FR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Rapid </a:t>
            </a:r>
            <a:r>
              <a:rPr lang="fr-FR" sz="24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notch</a:t>
            </a:r>
            <a:r>
              <a:rPr lang="fr-FR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closure</a:t>
            </a:r>
            <a:r>
              <a:rPr lang="fr-FR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(2 </a:t>
            </a:r>
            <a:r>
              <a:rPr lang="fr-FR" sz="24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years</a:t>
            </a:r>
            <a:r>
              <a:rPr lang="fr-FR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or </a:t>
            </a:r>
            <a:r>
              <a:rPr lang="fr-FR" sz="24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less</a:t>
            </a:r>
            <a:r>
              <a:rPr lang="fr-FR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)</a:t>
            </a:r>
          </a:p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r-FR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No </a:t>
            </a:r>
            <a:r>
              <a:rPr lang="fr-FR" sz="24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significant</a:t>
            </a:r>
            <a:r>
              <a:rPr lang="fr-FR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drought</a:t>
            </a:r>
            <a:r>
              <a:rPr lang="fr-FR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 in the last 2 </a:t>
            </a:r>
            <a:r>
              <a:rPr lang="fr-FR" sz="24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/>
                <a:cs typeface="Arial Unicode MS"/>
              </a:rPr>
              <a:t>years</a:t>
            </a:r>
            <a:endParaRPr lang="fr-CA" sz="2400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688CCBD-DCC2-4E27-B97B-70288E8DC3A1}"/>
              </a:ext>
            </a:extLst>
          </p:cNvPr>
          <p:cNvGrpSpPr/>
          <p:nvPr/>
        </p:nvGrpSpPr>
        <p:grpSpPr>
          <a:xfrm>
            <a:off x="6580441" y="2854037"/>
            <a:ext cx="5333072" cy="2618182"/>
            <a:chOff x="6580441" y="2854037"/>
            <a:chExt cx="5333072" cy="2618182"/>
          </a:xfrm>
        </p:grpSpPr>
        <p:pic>
          <p:nvPicPr>
            <p:cNvPr id="6" name="Image 5" descr="Une image contenant pavage&#10;&#10;Description générée automatiquement">
              <a:extLst>
                <a:ext uri="{FF2B5EF4-FFF2-40B4-BE49-F238E27FC236}">
                  <a16:creationId xmlns:a16="http://schemas.microsoft.com/office/drawing/2014/main" id="{81E730C2-01B2-4CCF-85BF-89CC8F361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0441" y="2854037"/>
              <a:ext cx="5333072" cy="2614251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47492CA-85C2-42CD-AFEF-41982D0B9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0622" y="4509328"/>
              <a:ext cx="962891" cy="962891"/>
            </a:xfrm>
            <a:prstGeom prst="rect">
              <a:avLst/>
            </a:prstGeom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57829C42-DBBD-45E4-AD28-3902C2346CC7}"/>
              </a:ext>
            </a:extLst>
          </p:cNvPr>
          <p:cNvGrpSpPr/>
          <p:nvPr/>
        </p:nvGrpSpPr>
        <p:grpSpPr>
          <a:xfrm>
            <a:off x="1038348" y="2516951"/>
            <a:ext cx="5193320" cy="3812959"/>
            <a:chOff x="1038348" y="2516951"/>
            <a:chExt cx="5193320" cy="3812959"/>
          </a:xfrm>
        </p:grpSpPr>
        <p:pic>
          <p:nvPicPr>
            <p:cNvPr id="9" name="Image 8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F4B4AB4E-83FF-429E-AFB1-9F2C93FE7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330" y="2516951"/>
              <a:ext cx="5185356" cy="3535960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EB077B0-F916-4AFB-88FC-EF31B3621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777" y="5073981"/>
              <a:ext cx="962891" cy="962891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2538230-F3F3-4400-880A-0C973CD1A4C6}"/>
                </a:ext>
              </a:extLst>
            </p:cNvPr>
            <p:cNvSpPr txBox="1"/>
            <p:nvPr/>
          </p:nvSpPr>
          <p:spPr>
            <a:xfrm>
              <a:off x="1038348" y="6052911"/>
              <a:ext cx="14729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/>
                <a:t>Annecou</a:t>
              </a:r>
              <a:r>
                <a:rPr lang="fr-FR" sz="1200" dirty="0"/>
                <a:t> </a:t>
              </a:r>
              <a:r>
                <a:rPr lang="fr-FR" sz="1200" i="1" dirty="0"/>
                <a:t>et al</a:t>
              </a:r>
              <a:r>
                <a:rPr lang="fr-FR" sz="1200" dirty="0"/>
                <a:t>., 2012</a:t>
              </a:r>
            </a:p>
          </p:txBody>
        </p:sp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CF72D71-1B50-4307-1553-0144F7F51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B10D-D8BC-4F4B-9DF5-6D7DA2AEE3CF}" type="slidenum">
              <a:rPr lang="fr-CA" smtClean="0"/>
              <a:t>6</a:t>
            </a:fld>
            <a:endParaRPr lang="fr-CA" dirty="0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C1F4C9AD-8F74-D74F-AB28-3BDBAD4EEAE5}"/>
              </a:ext>
            </a:extLst>
          </p:cNvPr>
          <p:cNvSpPr txBox="1">
            <a:spLocks/>
          </p:cNvSpPr>
          <p:nvPr/>
        </p:nvSpPr>
        <p:spPr>
          <a:xfrm>
            <a:off x="689575" y="294500"/>
            <a:ext cx="9824049" cy="678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What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is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a </a:t>
            </a:r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healthy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maple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?</a:t>
            </a:r>
            <a:endParaRPr lang="fr-CA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2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E72C160-DF57-6B8F-F84D-D0C0D7E59E72}"/>
              </a:ext>
            </a:extLst>
          </p:cNvPr>
          <p:cNvSpPr txBox="1"/>
          <p:nvPr/>
        </p:nvSpPr>
        <p:spPr>
          <a:xfrm>
            <a:off x="295453" y="87724"/>
            <a:ext cx="1176150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CA" sz="2600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Lohit Devanagari"/>
              </a:rPr>
              <a:t>Comparison</a:t>
            </a:r>
            <a:r>
              <a:rPr lang="fr-CA" sz="2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Lohit Devanagari"/>
              </a:rPr>
              <a:t> of </a:t>
            </a:r>
            <a:r>
              <a:rPr lang="fr-CA" sz="2600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Lohit Devanagari"/>
              </a:rPr>
              <a:t>regulations</a:t>
            </a:r>
            <a:r>
              <a:rPr lang="fr-CA" sz="2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Lohit Devanagari"/>
              </a:rPr>
              <a:t> and </a:t>
            </a:r>
            <a:r>
              <a:rPr lang="fr-CA" sz="2600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Lohit Devanagari"/>
              </a:rPr>
              <a:t>recommendations</a:t>
            </a:r>
            <a:r>
              <a:rPr lang="fr-CA" sz="2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Lohit Devanagari"/>
              </a:rPr>
              <a:t> by </a:t>
            </a:r>
            <a:r>
              <a:rPr lang="fr-CA" sz="2600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Lohit Devanagari"/>
              </a:rPr>
              <a:t>different</a:t>
            </a:r>
            <a:r>
              <a:rPr lang="fr-CA" sz="2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Lohit Devanagari"/>
              </a:rPr>
              <a:t> </a:t>
            </a:r>
            <a:r>
              <a:rPr lang="fr-CA" sz="2600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Lohit Devanagari"/>
              </a:rPr>
              <a:t>organizations</a:t>
            </a:r>
            <a:r>
              <a:rPr lang="fr-CA" sz="2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Lohit Devanagari"/>
              </a:rPr>
              <a:t> </a:t>
            </a:r>
            <a:r>
              <a:rPr lang="fr-CA" sz="2600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Lohit Devanagari"/>
              </a:rPr>
              <a:t>here</a:t>
            </a:r>
            <a:r>
              <a:rPr lang="fr-CA" sz="2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Lohit Devanagari"/>
              </a:rPr>
              <a:t> and </a:t>
            </a:r>
            <a:r>
              <a:rPr lang="fr-CA" sz="2600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Lohit Devanagari"/>
              </a:rPr>
              <a:t>elsewhere</a:t>
            </a:r>
            <a:endParaRPr lang="fr-CA" sz="26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Lohit Devanaga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D517FBF-B3C0-B3FB-D81E-EF1A2CFB3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400" y="1534036"/>
            <a:ext cx="7729719" cy="5020962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F56586EB-ECA8-8D4B-28F5-395D06E992C4}"/>
              </a:ext>
            </a:extLst>
          </p:cNvPr>
          <p:cNvSpPr/>
          <p:nvPr/>
        </p:nvSpPr>
        <p:spPr>
          <a:xfrm>
            <a:off x="3003659" y="4143202"/>
            <a:ext cx="148045" cy="148046"/>
          </a:xfrm>
          <a:prstGeom prst="ellipse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4B2238C-7DD6-433A-38E1-A0E1E760A449}"/>
              </a:ext>
            </a:extLst>
          </p:cNvPr>
          <p:cNvSpPr/>
          <p:nvPr/>
        </p:nvSpPr>
        <p:spPr>
          <a:xfrm>
            <a:off x="5588867" y="3354977"/>
            <a:ext cx="148045" cy="14804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C97A4D5-B906-A995-D2B5-C148125F37FE}"/>
              </a:ext>
            </a:extLst>
          </p:cNvPr>
          <p:cNvCxnSpPr>
            <a:cxnSpLocks/>
          </p:cNvCxnSpPr>
          <p:nvPr/>
        </p:nvCxnSpPr>
        <p:spPr>
          <a:xfrm flipV="1">
            <a:off x="2508308" y="4572000"/>
            <a:ext cx="721453" cy="67950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C868C5C2-CB93-AB4D-3EA2-E6C1CD65CD49}"/>
              </a:ext>
            </a:extLst>
          </p:cNvPr>
          <p:cNvCxnSpPr>
            <a:cxnSpLocks/>
          </p:cNvCxnSpPr>
          <p:nvPr/>
        </p:nvCxnSpPr>
        <p:spPr>
          <a:xfrm flipV="1">
            <a:off x="5110293" y="4555222"/>
            <a:ext cx="721453" cy="67950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878452D-C497-9E8C-A66D-BFAAAC1D3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B10D-D8BC-4F4B-9DF5-6D7DA2AEE3CF}" type="slidenum">
              <a:rPr lang="fr-CA" smtClean="0"/>
              <a:t>7</a:t>
            </a:fld>
            <a:endParaRPr lang="fr-C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29B7059-506C-1C29-B3C4-D034B8B77DB3}"/>
              </a:ext>
            </a:extLst>
          </p:cNvPr>
          <p:cNvSpPr txBox="1"/>
          <p:nvPr/>
        </p:nvSpPr>
        <p:spPr>
          <a:xfrm>
            <a:off x="2869034" y="1623270"/>
            <a:ext cx="301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solidFill>
                  <a:srgbClr val="4472C4"/>
                </a:solidFill>
              </a:rPr>
              <a:t>DHP 1st </a:t>
            </a:r>
            <a:r>
              <a:rPr lang="fr-CA" sz="2400" b="1" dirty="0" err="1">
                <a:solidFill>
                  <a:srgbClr val="4472C4"/>
                </a:solidFill>
              </a:rPr>
              <a:t>tapping</a:t>
            </a:r>
            <a:r>
              <a:rPr lang="fr-CA" sz="2400" b="1" dirty="0">
                <a:solidFill>
                  <a:srgbClr val="4472C4"/>
                </a:solidFill>
              </a:rPr>
              <a:t> (cm)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DB9E9F5-CF80-F6F7-5657-540B7B33D7DE}"/>
              </a:ext>
            </a:extLst>
          </p:cNvPr>
          <p:cNvSpPr txBox="1"/>
          <p:nvPr/>
        </p:nvSpPr>
        <p:spPr>
          <a:xfrm rot="18949411">
            <a:off x="1409513" y="4975322"/>
            <a:ext cx="20091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2400" b="1" dirty="0"/>
              <a:t>MFFP (actuel)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1778FE5-11D1-E3CE-8823-A1E07A2BDF8D}"/>
              </a:ext>
            </a:extLst>
          </p:cNvPr>
          <p:cNvSpPr txBox="1"/>
          <p:nvPr/>
        </p:nvSpPr>
        <p:spPr>
          <a:xfrm rot="18870367">
            <a:off x="3169634" y="5179825"/>
            <a:ext cx="326533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2400" b="1" dirty="0"/>
              <a:t>MFFP (proposé 2023) 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042B746-54B7-666A-4A92-942408A37F4A}"/>
              </a:ext>
            </a:extLst>
          </p:cNvPr>
          <p:cNvCxnSpPr>
            <a:cxnSpLocks/>
          </p:cNvCxnSpPr>
          <p:nvPr/>
        </p:nvCxnSpPr>
        <p:spPr>
          <a:xfrm>
            <a:off x="5662889" y="3550648"/>
            <a:ext cx="0" cy="100208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27B3C222-2BE4-DDAF-7B54-A42477153C21}"/>
              </a:ext>
            </a:extLst>
          </p:cNvPr>
          <p:cNvCxnSpPr>
            <a:cxnSpLocks/>
          </p:cNvCxnSpPr>
          <p:nvPr/>
        </p:nvCxnSpPr>
        <p:spPr>
          <a:xfrm>
            <a:off x="3075207" y="4340549"/>
            <a:ext cx="2474" cy="2981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436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B492DCD-8FA9-434D-BD42-7650EBBB2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968" y="0"/>
            <a:ext cx="6528569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B6280CE-48C8-4549-8108-1B8764CC082E}"/>
              </a:ext>
            </a:extLst>
          </p:cNvPr>
          <p:cNvSpPr txBox="1"/>
          <p:nvPr/>
        </p:nvSpPr>
        <p:spPr>
          <a:xfrm>
            <a:off x="438149" y="287209"/>
            <a:ext cx="553481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3600" b="1" dirty="0">
                <a:solidFill>
                  <a:srgbClr val="0070C0"/>
                </a:solidFill>
                <a:cs typeface="Arial" panose="020B0604020202020204" pitchFamily="34" charset="0"/>
              </a:rPr>
              <a:t>Are the </a:t>
            </a:r>
            <a:r>
              <a:rPr lang="fr-CA" sz="3600" b="1" dirty="0" err="1">
                <a:solidFill>
                  <a:srgbClr val="0070C0"/>
                </a:solidFill>
                <a:cs typeface="Arial" panose="020B0604020202020204" pitchFamily="34" charset="0"/>
              </a:rPr>
              <a:t>tapping</a:t>
            </a:r>
            <a:r>
              <a:rPr lang="fr-CA" sz="3600" b="1" dirty="0">
                <a:solidFill>
                  <a:srgbClr val="0070C0"/>
                </a:solidFill>
                <a:cs typeface="Arial" panose="020B0604020202020204" pitchFamily="34" charset="0"/>
              </a:rPr>
              <a:t> standards </a:t>
            </a:r>
            <a:r>
              <a:rPr lang="fr-CA" sz="3600" b="1" dirty="0" err="1">
                <a:solidFill>
                  <a:srgbClr val="0070C0"/>
                </a:solidFill>
                <a:cs typeface="Arial" panose="020B0604020202020204" pitchFamily="34" charset="0"/>
              </a:rPr>
              <a:t>sustainable</a:t>
            </a:r>
            <a:r>
              <a:rPr lang="fr-CA" sz="3600" b="1" dirty="0">
                <a:solidFill>
                  <a:srgbClr val="0070C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E1D925B-D9DF-1D41-7711-65734449C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B10D-D8BC-4F4B-9DF5-6D7DA2AEE3CF}" type="slidenum">
              <a:rPr lang="fr-CA" smtClean="0"/>
              <a:t>8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61915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961540A-D88C-3F5A-DB62-55C3202EA31B}"/>
              </a:ext>
            </a:extLst>
          </p:cNvPr>
          <p:cNvSpPr txBox="1">
            <a:spLocks/>
          </p:cNvSpPr>
          <p:nvPr/>
        </p:nvSpPr>
        <p:spPr>
          <a:xfrm>
            <a:off x="838199" y="132212"/>
            <a:ext cx="9824049" cy="678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Model </a:t>
            </a:r>
            <a:r>
              <a:rPr lang="fr-CA" sz="36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developed</a:t>
            </a:r>
            <a:r>
              <a:rPr lang="fr-CA" sz="36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by M. Pelletier</a:t>
            </a:r>
            <a:endParaRPr lang="fr-CA" sz="3600" b="1" dirty="0">
              <a:solidFill>
                <a:srgbClr val="0070C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61F2F52-F130-3704-BE26-72D89A88066D}"/>
              </a:ext>
            </a:extLst>
          </p:cNvPr>
          <p:cNvSpPr txBox="1"/>
          <p:nvPr/>
        </p:nvSpPr>
        <p:spPr>
          <a:xfrm>
            <a:off x="603676" y="1959312"/>
            <a:ext cx="1379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DHP </a:t>
            </a:r>
            <a:r>
              <a:rPr lang="fr-FR" b="1" dirty="0" err="1"/>
              <a:t>tapping</a:t>
            </a:r>
            <a:endParaRPr lang="fr-FR" b="1" dirty="0"/>
          </a:p>
          <a:p>
            <a:r>
              <a:rPr lang="fr-FR" b="1" dirty="0"/>
              <a:t>(standard)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D446906-110F-48B6-9732-F7F2F12D7A9D}"/>
              </a:ext>
            </a:extLst>
          </p:cNvPr>
          <p:cNvSpPr txBox="1"/>
          <p:nvPr/>
        </p:nvSpPr>
        <p:spPr>
          <a:xfrm>
            <a:off x="603675" y="2891888"/>
            <a:ext cx="176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Depth</a:t>
            </a:r>
            <a:r>
              <a:rPr lang="fr-FR" b="1" dirty="0"/>
              <a:t> of the </a:t>
            </a:r>
            <a:r>
              <a:rPr lang="fr-FR" b="1" dirty="0" err="1"/>
              <a:t>tap</a:t>
            </a:r>
            <a:endParaRPr lang="fr-FR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C34374-3429-0CE7-6FE5-A4006E16326F}"/>
              </a:ext>
            </a:extLst>
          </p:cNvPr>
          <p:cNvSpPr txBox="1"/>
          <p:nvPr/>
        </p:nvSpPr>
        <p:spPr>
          <a:xfrm>
            <a:off x="603675" y="3824464"/>
            <a:ext cx="229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Diametre</a:t>
            </a:r>
            <a:r>
              <a:rPr lang="fr-FR" b="1" dirty="0"/>
              <a:t> of the </a:t>
            </a:r>
            <a:r>
              <a:rPr lang="fr-FR" b="1" dirty="0" err="1"/>
              <a:t>spout</a:t>
            </a:r>
            <a:endParaRPr lang="fr-FR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71F8A90-E886-F43E-582D-E70642297E53}"/>
              </a:ext>
            </a:extLst>
          </p:cNvPr>
          <p:cNvSpPr txBox="1"/>
          <p:nvPr/>
        </p:nvSpPr>
        <p:spPr>
          <a:xfrm>
            <a:off x="603675" y="4757040"/>
            <a:ext cx="2066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err="1"/>
              <a:t>Growth</a:t>
            </a:r>
            <a:r>
              <a:rPr lang="fr-FR" b="1" u="sng" dirty="0"/>
              <a:t> of the </a:t>
            </a:r>
            <a:r>
              <a:rPr lang="fr-FR" b="1" u="sng" dirty="0" err="1"/>
              <a:t>trees</a:t>
            </a:r>
            <a:endParaRPr lang="fr-FR" b="1" u="sng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03F79BE-2667-AE76-B596-5B52D75ADD42}"/>
              </a:ext>
            </a:extLst>
          </p:cNvPr>
          <p:cNvSpPr txBox="1"/>
          <p:nvPr/>
        </p:nvSpPr>
        <p:spPr>
          <a:xfrm>
            <a:off x="9011235" y="2902808"/>
            <a:ext cx="2490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000000"/>
                </a:solidFill>
                <a:latin typeface="Calibri" panose="020F0502020204030204" pitchFamily="34" charset="0"/>
              </a:rPr>
              <a:t>Thickness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 of </a:t>
            </a:r>
            <a:r>
              <a:rPr lang="fr-FR" dirty="0" err="1">
                <a:solidFill>
                  <a:srgbClr val="000000"/>
                </a:solidFill>
                <a:latin typeface="Calibri" panose="020F0502020204030204" pitchFamily="34" charset="0"/>
              </a:rPr>
              <a:t>wood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 over the first </a:t>
            </a:r>
            <a:r>
              <a:rPr lang="fr-FR" dirty="0" err="1">
                <a:solidFill>
                  <a:srgbClr val="000000"/>
                </a:solidFill>
                <a:latin typeface="Calibri" panose="020F0502020204030204" pitchFamily="34" charset="0"/>
              </a:rPr>
              <a:t>tap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Calibri" panose="020F0502020204030204" pitchFamily="34" charset="0"/>
              </a:rPr>
              <a:t>when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Calibri" panose="020F0502020204030204" pitchFamily="34" charset="0"/>
              </a:rPr>
              <a:t>returning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 to </a:t>
            </a:r>
            <a:r>
              <a:rPr lang="fr-FR" dirty="0" err="1">
                <a:solidFill>
                  <a:srgbClr val="000000"/>
                </a:solidFill>
                <a:latin typeface="Calibri" panose="020F0502020204030204" pitchFamily="34" charset="0"/>
              </a:rPr>
              <a:t>tap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 over </a:t>
            </a:r>
            <a:r>
              <a:rPr lang="fr-FR" dirty="0" err="1">
                <a:solidFill>
                  <a:srgbClr val="000000"/>
                </a:solidFill>
                <a:latin typeface="Calibri" panose="020F0502020204030204" pitchFamily="34" charset="0"/>
              </a:rPr>
              <a:t>it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272A4CE5-DE1C-0169-975E-95AB9B431244}"/>
              </a:ext>
            </a:extLst>
          </p:cNvPr>
          <p:cNvSpPr/>
          <p:nvPr/>
        </p:nvSpPr>
        <p:spPr>
          <a:xfrm>
            <a:off x="9638950" y="4495584"/>
            <a:ext cx="729842" cy="9325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331B5CC-3608-52F9-1CF8-9FF5F2292951}"/>
              </a:ext>
            </a:extLst>
          </p:cNvPr>
          <p:cNvSpPr txBox="1"/>
          <p:nvPr/>
        </p:nvSpPr>
        <p:spPr>
          <a:xfrm>
            <a:off x="8948013" y="5662523"/>
            <a:ext cx="3086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B050"/>
                </a:solidFill>
              </a:rPr>
              <a:t>Sustainable</a:t>
            </a:r>
            <a:r>
              <a:rPr lang="fr-FR" dirty="0"/>
              <a:t> or </a:t>
            </a:r>
            <a:r>
              <a:rPr lang="fr-FR" b="1" dirty="0">
                <a:solidFill>
                  <a:srgbClr val="FF0000"/>
                </a:solidFill>
              </a:rPr>
              <a:t>Not </a:t>
            </a:r>
            <a:r>
              <a:rPr lang="fr-FR" b="1" dirty="0" err="1">
                <a:solidFill>
                  <a:srgbClr val="FF0000"/>
                </a:solidFill>
              </a:rPr>
              <a:t>sustainable</a:t>
            </a:r>
            <a:endParaRPr lang="fr-FR" b="1" dirty="0">
              <a:solidFill>
                <a:srgbClr val="FF0000"/>
              </a:solidFill>
            </a:endParaRP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5A856A84-E5B2-F27D-E71B-9E61BDE467A4}"/>
              </a:ext>
            </a:extLst>
          </p:cNvPr>
          <p:cNvGrpSpPr/>
          <p:nvPr/>
        </p:nvGrpSpPr>
        <p:grpSpPr>
          <a:xfrm>
            <a:off x="4443528" y="2034316"/>
            <a:ext cx="3166920" cy="3166920"/>
            <a:chOff x="4443528" y="2034316"/>
            <a:chExt cx="3166920" cy="3166920"/>
          </a:xfrm>
        </p:grpSpPr>
        <p:pic>
          <p:nvPicPr>
            <p:cNvPr id="13" name="pasted-image.png">
              <a:extLst>
                <a:ext uri="{FF2B5EF4-FFF2-40B4-BE49-F238E27FC236}">
                  <a16:creationId xmlns:a16="http://schemas.microsoft.com/office/drawing/2014/main" id="{309780F4-D984-832C-4533-80847E2B4F7D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4443528" y="2034316"/>
              <a:ext cx="3166920" cy="3166920"/>
            </a:xfrm>
            <a:prstGeom prst="rect">
              <a:avLst/>
            </a:prstGeom>
            <a:ln w="3240">
              <a:noFill/>
            </a:ln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6662486B-8261-E3AB-4DE2-4EF8E709F552}"/>
                </a:ext>
              </a:extLst>
            </p:cNvPr>
            <p:cNvSpPr txBox="1"/>
            <p:nvPr/>
          </p:nvSpPr>
          <p:spPr>
            <a:xfrm>
              <a:off x="5566765" y="3244806"/>
              <a:ext cx="8050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4472C4"/>
                  </a:solidFill>
                </a:rPr>
                <a:t>Model</a:t>
              </a:r>
            </a:p>
          </p:txBody>
        </p:sp>
      </p:grp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344069F-611E-17DE-039B-89132315E592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1983541" y="2282478"/>
            <a:ext cx="2661517" cy="9787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8333FE4E-6426-6F3D-C65F-EAF62B9EB681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365760" y="3076554"/>
            <a:ext cx="2279298" cy="2943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6F28428C-8C2F-0661-7B27-5462A64400AD}"/>
              </a:ext>
            </a:extLst>
          </p:cNvPr>
          <p:cNvCxnSpPr>
            <a:cxnSpLocks/>
          </p:cNvCxnSpPr>
          <p:nvPr/>
        </p:nvCxnSpPr>
        <p:spPr>
          <a:xfrm flipV="1">
            <a:off x="2772066" y="3504476"/>
            <a:ext cx="1872992" cy="5156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AB3F74D3-4972-2594-D79C-102A81579F7F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2669946" y="3614138"/>
            <a:ext cx="1975112" cy="132756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55A6EBE9-FFD0-0F7A-A0DA-D60A630BED33}"/>
              </a:ext>
            </a:extLst>
          </p:cNvPr>
          <p:cNvCxnSpPr>
            <a:cxnSpLocks/>
          </p:cNvCxnSpPr>
          <p:nvPr/>
        </p:nvCxnSpPr>
        <p:spPr>
          <a:xfrm>
            <a:off x="7566870" y="3641472"/>
            <a:ext cx="125980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9781B57-661E-15BE-FD80-6F004F60A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1B10D-D8BC-4F4B-9DF5-6D7DA2AEE3CF}" type="slidenum">
              <a:rPr lang="fr-CA" smtClean="0"/>
              <a:t>9</a:t>
            </a:fld>
            <a:endParaRPr lang="fr-CA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20C1DEB-66B9-F61C-E76A-5579EF38406A}"/>
              </a:ext>
            </a:extLst>
          </p:cNvPr>
          <p:cNvSpPr txBox="1"/>
          <p:nvPr/>
        </p:nvSpPr>
        <p:spPr>
          <a:xfrm>
            <a:off x="603675" y="1023460"/>
            <a:ext cx="1553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/>
              <a:t>Variables</a:t>
            </a:r>
          </a:p>
        </p:txBody>
      </p:sp>
    </p:spTree>
    <p:extLst>
      <p:ext uri="{BB962C8B-B14F-4D97-AF65-F5344CB8AC3E}">
        <p14:creationId xmlns:p14="http://schemas.microsoft.com/office/powerpoint/2010/main" val="257133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1" grpId="0"/>
      <p:bldP spid="1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4514</TotalTime>
  <Words>1331</Words>
  <Application>Microsoft Macintosh PowerPoint</Application>
  <PresentationFormat>Widescreen</PresentationFormat>
  <Paragraphs>268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Symbol</vt:lpstr>
      <vt:lpstr>Wingdings</vt:lpstr>
      <vt:lpstr>Thème Office</vt:lpstr>
      <vt:lpstr>Scientific opinion on the recommendations for tapping in Quebec to ensure the sustainability of maple production </vt:lpstr>
      <vt:lpstr>This report aims to provide an overview of the scientific knowledge on the following aspects: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 of simulations M. Pelletier</vt:lpstr>
      <vt:lpstr>PowerPoint Presentation</vt:lpstr>
      <vt:lpstr>Summary of the main recommendations proposed in this report for sustainable maple tapping in Quebec.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Priority of knowledge acquisition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Avis scientifique sur les recommandations d’entaillage souhaitable au Québec dans l’optique d’assurer la durabilité de la production acéricole</dc:title>
  <dc:creator>Christian Messier</dc:creator>
  <cp:lastModifiedBy>SHELLEY CRABTREE</cp:lastModifiedBy>
  <cp:revision>81</cp:revision>
  <dcterms:created xsi:type="dcterms:W3CDTF">2022-03-21T15:33:07Z</dcterms:created>
  <dcterms:modified xsi:type="dcterms:W3CDTF">2023-04-28T15:02:16Z</dcterms:modified>
</cp:coreProperties>
</file>